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301" r:id="rId9"/>
    <p:sldId id="273" r:id="rId10"/>
    <p:sldId id="274" r:id="rId11"/>
    <p:sldId id="275" r:id="rId12"/>
    <p:sldId id="303" r:id="rId13"/>
    <p:sldId id="298" r:id="rId14"/>
    <p:sldId id="308" r:id="rId15"/>
    <p:sldId id="310" r:id="rId16"/>
    <p:sldId id="300" r:id="rId17"/>
    <p:sldId id="277" r:id="rId18"/>
    <p:sldId id="279" r:id="rId19"/>
    <p:sldId id="280" r:id="rId20"/>
    <p:sldId id="281" r:id="rId21"/>
    <p:sldId id="282" r:id="rId22"/>
    <p:sldId id="311" r:id="rId23"/>
    <p:sldId id="283" r:id="rId24"/>
    <p:sldId id="306" r:id="rId25"/>
    <p:sldId id="284" r:id="rId26"/>
    <p:sldId id="285" r:id="rId27"/>
    <p:sldId id="305" r:id="rId28"/>
    <p:sldId id="299" r:id="rId29"/>
    <p:sldId id="309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07" r:id="rId41"/>
    <p:sldId id="312" r:id="rId42"/>
    <p:sldId id="29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D647-2F82-4BD8-ACAA-782F798A3AEF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FAA93-3358-4C27-80F8-BE752B71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7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/>
              <a:t>Flagship Course: Ultimate Goals of Hlth Systems, Monday - October 29, 2007, Session 4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A1CEA5-8F34-4EDA-86C9-39A0EA7E4C3C}" type="slidenum">
              <a:rPr lang="en-GB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129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 – DON’T GO THROUGH ALL – JUST EXPLAIN THAT THIS IS FOR DISCUSSION IN GROUPS</a:t>
            </a:r>
          </a:p>
          <a:p>
            <a:endParaRPr lang="en-US" dirty="0"/>
          </a:p>
          <a:p>
            <a:r>
              <a:rPr lang="en-US" dirty="0"/>
              <a:t>Example: high burden of care of vaccine preventable illnesses. Doing too little of something can also be an inefficiency……For example, we know that vaccines are one of the most cost-effective interventions. Yet, in Laos,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GROUP WORK….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08D4-FA03-470B-BFB9-E880B971F42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45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Quadrant 1: </a:t>
            </a:r>
            <a:r>
              <a:rPr lang="fr-FR" err="1"/>
              <a:t>excess</a:t>
            </a:r>
            <a:r>
              <a:rPr lang="fr-FR"/>
              <a:t> of </a:t>
            </a:r>
            <a:r>
              <a:rPr lang="fr-FR" err="1"/>
              <a:t>beds</a:t>
            </a:r>
            <a:r>
              <a:rPr lang="fr-FR"/>
              <a:t> and </a:t>
            </a:r>
            <a:r>
              <a:rPr lang="fr-FR" err="1"/>
              <a:t>low</a:t>
            </a:r>
            <a:r>
              <a:rPr lang="fr-FR"/>
              <a:t> </a:t>
            </a:r>
            <a:r>
              <a:rPr lang="fr-FR" err="1"/>
              <a:t>utilization</a:t>
            </a:r>
            <a:r>
              <a:rPr lang="fr-FR"/>
              <a:t> </a:t>
            </a:r>
            <a:br>
              <a:rPr lang="fr-FR"/>
            </a:br>
            <a:r>
              <a:rPr lang="fr-FR"/>
              <a:t>Quadrant 2: </a:t>
            </a:r>
            <a:r>
              <a:rPr lang="fr-FR" err="1"/>
              <a:t>excess</a:t>
            </a:r>
            <a:r>
              <a:rPr lang="fr-FR"/>
              <a:t> of </a:t>
            </a:r>
            <a:r>
              <a:rPr lang="fr-FR" err="1"/>
              <a:t>beds</a:t>
            </a:r>
            <a:r>
              <a:rPr lang="fr-FR"/>
              <a:t> and high </a:t>
            </a:r>
            <a:r>
              <a:rPr lang="fr-FR" err="1"/>
              <a:t>utilization</a:t>
            </a:r>
            <a:r>
              <a:rPr lang="fr-FR"/>
              <a:t> </a:t>
            </a:r>
          </a:p>
          <a:p>
            <a:r>
              <a:rPr lang="fr-FR"/>
              <a:t>Quadrant 3: </a:t>
            </a:r>
            <a:r>
              <a:rPr lang="en-US"/>
              <a:t>Good performance, small proportion of unused beds</a:t>
            </a:r>
            <a:endParaRPr lang="fr-FR"/>
          </a:p>
          <a:p>
            <a:r>
              <a:rPr lang="fr-FR"/>
              <a:t>Quadrant 4: </a:t>
            </a:r>
            <a:r>
              <a:rPr lang="fr-FR" err="1"/>
              <a:t>lack</a:t>
            </a:r>
            <a:r>
              <a:rPr lang="fr-FR"/>
              <a:t> of </a:t>
            </a:r>
            <a:r>
              <a:rPr lang="fr-FR" err="1"/>
              <a:t>beds</a:t>
            </a:r>
            <a:r>
              <a:rPr lang="fr-FR"/>
              <a:t> and high </a:t>
            </a:r>
            <a:r>
              <a:rPr lang="fr-FR" err="1"/>
              <a:t>utilization</a:t>
            </a:r>
            <a:r>
              <a:rPr lang="fr-FR"/>
              <a:t>: </a:t>
            </a:r>
            <a:r>
              <a:rPr lang="en-US"/>
              <a:t>Large proportion of severe cases, predominance of chronic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A805A-D0F6-4BA1-9D8A-F2946A919B2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84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08D4-FA03-470B-BFB9-E880B971F42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08D4-FA03-470B-BFB9-E880B971F42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79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08D4-FA03-470B-BFB9-E880B971F42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54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/>
              <a:t>Flagship Course: Ultimate Goals of Hlth Systems, Monday - October 29, 2007, Session 4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65A19C-2B24-412C-8146-9300A0719BC0}" type="slidenum">
              <a:rPr lang="en-GB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GB" altLang="en-US"/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460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/>
              <a:t>Flagship Course: Washington DC, October 17, 2006, Session 2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8C0A07-AD9B-416B-8047-BB10ED69061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5"/>
              </a:spcBef>
              <a:spcAft>
                <a:spcPts val="605"/>
              </a:spcAft>
            </a:pPr>
            <a:r>
              <a:rPr lang="en-GB" dirty="0"/>
              <a:t>Manage employees to improve their productivity: Ex reduce absenteeism</a:t>
            </a:r>
          </a:p>
          <a:p>
            <a:pPr>
              <a:spcBef>
                <a:spcPts val="605"/>
              </a:spcBef>
              <a:spcAft>
                <a:spcPts val="605"/>
              </a:spcAft>
            </a:pPr>
            <a:r>
              <a:rPr lang="en-GB" dirty="0"/>
              <a:t>Centralize services to fully utilize facilities that have high ‘economies of scale’ (e.g. radiation treatment for cancer)</a:t>
            </a:r>
          </a:p>
          <a:p>
            <a:pPr>
              <a:spcBef>
                <a:spcPts val="605"/>
              </a:spcBef>
              <a:spcAft>
                <a:spcPts val="605"/>
              </a:spcAft>
            </a:pPr>
            <a:r>
              <a:rPr lang="en-GB" dirty="0"/>
              <a:t>Manage the supply chain to avoid leakages, stock outs and expired drugs</a:t>
            </a:r>
          </a:p>
          <a:p>
            <a:pPr>
              <a:spcBef>
                <a:spcPts val="605"/>
              </a:spcBef>
              <a:spcAft>
                <a:spcPts val="605"/>
              </a:spcAft>
            </a:pPr>
            <a:r>
              <a:rPr lang="en-GB" dirty="0"/>
              <a:t>Ensure care complies with clinical guidelines: Use of nurses and physicians assistants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06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08D4-FA03-470B-BFB9-E880B971F42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41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/>
              <a:t>Flagship Course: Ultimate Goals of Hlth Systems, Monday - October 29, 2007, Session 4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F180EF-C230-4E4B-B634-1A54A252D182}" type="slidenum">
              <a:rPr lang="en-GB" altLang="en-US" smtClean="0"/>
              <a:pPr eaLnBrk="1" hangingPunct="1">
                <a:spcBef>
                  <a:spcPct val="0"/>
                </a:spcBef>
              </a:pPr>
              <a:t>37</a:t>
            </a:fld>
            <a:endParaRPr lang="en-GB" altLang="en-US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633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/>
              <a:t>Flagship Course: Ultimate Goals of Hlth Systems, Monday - October 29, 2007, Session 4</a:t>
            </a:r>
          </a:p>
        </p:txBody>
      </p:sp>
      <p:sp>
        <p:nvSpPr>
          <p:cNvPr id="768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7C5A3A-C89D-456C-9734-93F2725879FF}" type="slidenum">
              <a:rPr lang="en-GB" altLang="en-US" smtClean="0"/>
              <a:pPr eaLnBrk="1" hangingPunct="1">
                <a:spcBef>
                  <a:spcPct val="0"/>
                </a:spcBef>
              </a:pPr>
              <a:t>38</a:t>
            </a:fld>
            <a:endParaRPr lang="en-GB" altLang="en-US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337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/>
              <a:t>Flagship Course: Ultimate Goals of Hlth Systems, Monday - October 29, 2007, Session 4</a:t>
            </a:r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03B7D0-BB66-47FC-87E2-6AEB14998012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239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/>
              <a:t>Flagship Course: Washington DC, October 17, 2006, Session 2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0A2AC2-CE10-4225-8814-98F5C63B1DF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94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08D4-FA03-470B-BFB9-E880B971F42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2A1F83E-4072-49E0-ABC4-7723645CC915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Bossert Intro to Health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50B92-7AB6-49F8-8485-20C8EF6A616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7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</a:t>
            </a:r>
            <a:r>
              <a:rPr lang="en-US" err="1"/>
              <a:t>eprivation</a:t>
            </a:r>
            <a:r>
              <a:rPr lang="en-US"/>
              <a:t>: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deprivations refer to areas of human development where gaps in endowment are often persistent over time and negatively influence the future capacity of a household to escape poverty and vulnerability. Thus, the choice of dimensions of deprivation aims at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complementing the monetary poverty measure with others that have a non-pecuniary value</a:t>
            </a:r>
            <a:endParaRPr lang="en-US"/>
          </a:p>
          <a:p>
            <a:r>
              <a:rPr lang="fr-FR"/>
              <a:t>« 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lack or denial of something considered to be a necessity.”</a:t>
            </a:r>
            <a:endParaRPr lang="fr-FR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A805A-D0F6-4BA1-9D8A-F2946A919B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02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/>
              <a:t>Flagship Course: Washington DC, October 17, 2006, Session 2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DE339A-3698-4108-BB67-C8B9B859D38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SARAH –</a:t>
            </a:r>
          </a:p>
          <a:p>
            <a:endParaRPr lang="en-US" dirty="0"/>
          </a:p>
          <a:p>
            <a:r>
              <a:rPr lang="en-US" dirty="0"/>
              <a:t>Need- how do we measure need for HIV? …..</a:t>
            </a:r>
          </a:p>
          <a:p>
            <a:pPr marL="171450" indent="-171450">
              <a:buFontTx/>
              <a:buChar char="-"/>
            </a:pPr>
            <a:r>
              <a:rPr lang="en-US" dirty="0"/>
              <a:t>Prevalence rates…..</a:t>
            </a:r>
          </a:p>
          <a:p>
            <a:pPr marL="171450" indent="-171450">
              <a:buFontTx/>
              <a:buChar char="-"/>
            </a:pPr>
            <a:r>
              <a:rPr lang="en-US" dirty="0"/>
              <a:t>Need for </a:t>
            </a:r>
          </a:p>
          <a:p>
            <a:endParaRPr lang="en-US" dirty="0"/>
          </a:p>
          <a:p>
            <a:r>
              <a:rPr lang="en-US" dirty="0"/>
              <a:t>Antenatal care……good practice to have 4 visits….. – if demand is low, use will be low  and that is the gap – can evaluate to show where the problem is……</a:t>
            </a:r>
          </a:p>
          <a:p>
            <a:endParaRPr lang="en-US" dirty="0"/>
          </a:p>
          <a:p>
            <a:r>
              <a:rPr lang="en-US" dirty="0"/>
              <a:t>Immunization – 0-1 – policies around this; demand low…….</a:t>
            </a:r>
          </a:p>
          <a:p>
            <a:endParaRPr lang="en-US" dirty="0"/>
          </a:p>
          <a:p>
            <a:r>
              <a:rPr lang="en-US" dirty="0"/>
              <a:t>TB – 40% not getting treatment……- demand…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08D4-FA03-470B-BFB9-E880B971F42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80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Source: 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Hayrapetyan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Susanna; 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Kharazyan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Samvel; 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Lavado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Rouselle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F.. 2018. </a:t>
            </a:r>
            <a:r>
              <a:rPr lang="en-US"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Expansion of the benefits package : the experience of Armenia (English)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Universal health coverage study series; no. 27. Washington, D.C. : World Bank Group. http://documents.worldbank.org/curated/en/615741516195329170/Expansion-of-the-benefits-package-the-experience-of-Armenia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A805A-D0F6-4BA1-9D8A-F2946A919B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07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08D4-FA03-470B-BFB9-E880B971F42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62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/>
              <a:t>Flagship Course: Washington DC, October 17, 2006, Session 2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30E447-8306-46CF-85D1-9211C99DDA3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3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DE940-3134-4B23-A9A6-FC5BACE94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6C6AD-47E3-4DB2-B488-9D5AE801F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873CF-5DC7-4F49-9563-08C17D46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14C-1451-4551-AA36-60E5EFE258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E3ED5-7B22-487F-9215-1F0C419F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6ABA-A6AE-4AA6-9EAF-FA0E0836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27BB-6561-4B1A-AD79-B83DAD4C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3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5A2F3-82B8-4F6B-8231-D7C7DADEC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7283A-02C0-4B0A-816A-8336B02F5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52A2-1885-406A-95ED-B67E3279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14C-1451-4551-AA36-60E5EFE258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4BC1B-C451-4F27-B5BD-CF7A6829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8FE3F-6FBC-471A-A1BC-46B39ED1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27BB-6561-4B1A-AD79-B83DAD4C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3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6C77E-016E-49E2-B7F8-F713F33A5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1ADB4-2B75-4977-A8CF-84108C627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6EEB3-A1E8-4672-9FE1-D2358FF6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14C-1451-4551-AA36-60E5EFE258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70ACF-E0DD-4EB9-838D-FE31B880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662CD-F797-40A1-978E-A9D5E65B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27BB-6561-4B1A-AD79-B83DAD4C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4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C573-DD02-438A-9253-973664B4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8C8D1-C65F-4A1F-8A61-E6E22CA61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9D14D-A498-41AE-B5D2-95F97009B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14C-1451-4551-AA36-60E5EFE258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6127F-F350-4068-96B8-88A182B1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C44D8-C313-4C9F-AEEE-6B967F9A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27BB-6561-4B1A-AD79-B83DAD4C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0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D0A-B555-4064-9FCD-F8C79787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DDFB1-D0FA-4878-A46E-E9D5C7D4A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25845-6984-4725-AC82-966308F9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14C-1451-4551-AA36-60E5EFE258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60EDE-EE76-4860-A4F5-4F8A17F0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D5561-E792-4913-AF8C-35EB8C78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27BB-6561-4B1A-AD79-B83DAD4C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7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2A25-7D62-48CE-B188-99856180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8CFD4-B042-453A-A281-1679F9555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46C70-3599-437C-9476-1229B4E0E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A4E8A-0563-4F36-80D4-884AB5EE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14C-1451-4551-AA36-60E5EFE258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EE158-0028-4CF7-ABC3-C1162AEC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EAFC3-ACE4-4677-A712-D59B14B3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27BB-6561-4B1A-AD79-B83DAD4C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AA71B-737D-46F0-A8D3-BA5954D9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BD209-125D-4C29-92EF-D2C329E4E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76DBD-A597-4165-86CB-05ED27473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CBD754-4360-4E80-B23A-9455D4C0E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815509-6508-4EF0-A490-B0AE4CFB6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67C148-DB98-4688-BDD0-412F001E7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14C-1451-4551-AA36-60E5EFE258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1C7411-5CB2-4472-B02B-3A0E5761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001EA-7D1A-4F56-A5B9-4F10A3F0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27BB-6561-4B1A-AD79-B83DAD4C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9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2995-FCFB-4D53-88D1-D155B508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178DF-F32C-4B0E-A840-A142626E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14C-1451-4551-AA36-60E5EFE258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E23B6-9D2F-4B8B-9CD2-9E0C2F7A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B7D48-4A70-44FF-B508-86EA82AC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27BB-6561-4B1A-AD79-B83DAD4C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2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5377C3-6DE6-40D0-80A4-09D05549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14C-1451-4551-AA36-60E5EFE258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F53BE3-0710-4D13-9DCB-6ADC8058F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635B2-271B-4582-9A11-C07401A2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27BB-6561-4B1A-AD79-B83DAD4C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D29D-93E9-4A73-A639-505CCF9B2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44EB6-0353-40FA-B1A5-42275876F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97B7A-BC26-4782-9F4E-E9C8A0263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180FB-FF03-42A4-96E5-7866D5CD9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14C-1451-4551-AA36-60E5EFE258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23BAF-AA3B-4216-B7F3-DF9F2D57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7424B-E46A-4F90-BC8D-1B5CDAC3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27BB-6561-4B1A-AD79-B83DAD4C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0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D880F-A9EF-49A7-AC93-B19685DF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C0324E-928D-42B4-80DA-EA243CEB2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7DBBC-B610-460E-915A-D302069BC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62FAC-2EB4-4244-8AEA-0B76C0D22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14C-1451-4551-AA36-60E5EFE258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72EE1-7DF6-49C4-810D-8007F35A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CED0F-2E0E-400A-BC3A-D63CA42DB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27BB-6561-4B1A-AD79-B83DAD4C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0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BEE14E-C825-48A7-A23A-46223E9B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EB89B-AD87-4B4C-9241-FB0360B93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85B26-78E6-41F1-A898-593F58D24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014C-1451-4551-AA36-60E5EFE258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0CD70-C066-44E4-9004-DA03F9E9B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48C0C-F39A-42A7-A3BF-D7347709D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527BB-6561-4B1A-AD79-B83DAD4C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6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8080" y="1951225"/>
            <a:ext cx="10074102" cy="32512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latin typeface="+mn-lt"/>
              </a:rPr>
              <a:t>Intermediate Outcomes for health System Performance for UHC</a:t>
            </a:r>
            <a:br>
              <a:rPr lang="en-US" sz="4000" b="1" dirty="0">
                <a:latin typeface="+mn-lt"/>
              </a:rPr>
            </a:br>
            <a:br>
              <a:rPr lang="en-US" sz="3200" b="1" dirty="0">
                <a:solidFill>
                  <a:srgbClr val="0070C0"/>
                </a:solidFill>
                <a:latin typeface="+mn-lt"/>
              </a:rPr>
            </a:br>
            <a:r>
              <a:rPr lang="en-US" sz="2000" b="1" dirty="0">
                <a:solidFill>
                  <a:srgbClr val="0070C0"/>
                </a:solidFill>
                <a:latin typeface="+mn-lt"/>
              </a:rPr>
              <a:t>Session 2a</a:t>
            </a:r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r>
              <a:rPr lang="en-US" sz="2000" b="1" dirty="0">
                <a:solidFill>
                  <a:srgbClr val="0070C0"/>
                </a:solidFill>
                <a:latin typeface="+mn-lt"/>
              </a:rPr>
              <a:t>Global Flagship Course on Health Systems Strengthening: The Challenge of Universal Health Coverage</a:t>
            </a:r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r>
              <a:rPr lang="en-GB" altLang="en-US" sz="2400" dirty="0">
                <a:solidFill>
                  <a:srgbClr val="0070C0"/>
                </a:solidFill>
                <a:latin typeface="+mn-lt"/>
              </a:rPr>
              <a:t>Thomas J. Bossert, Ph.D.</a:t>
            </a:r>
            <a:br>
              <a:rPr lang="en-GB" altLang="en-US" sz="2400" dirty="0">
                <a:solidFill>
                  <a:srgbClr val="0070C0"/>
                </a:solidFill>
                <a:latin typeface="+mn-lt"/>
              </a:rPr>
            </a:br>
            <a:r>
              <a:rPr lang="en-GB" altLang="en-US" sz="2400" dirty="0">
                <a:solidFill>
                  <a:srgbClr val="0070C0"/>
                </a:solidFill>
                <a:latin typeface="+mn-lt"/>
              </a:rPr>
              <a:t>Harvard T.H. Chan School of Public Health</a:t>
            </a:r>
            <a:br>
              <a:rPr lang="en-GB" altLang="en-US" sz="2400" dirty="0">
                <a:solidFill>
                  <a:srgbClr val="0070C0"/>
                </a:solidFill>
                <a:latin typeface="+mn-lt"/>
              </a:rPr>
            </a:br>
            <a:br>
              <a:rPr lang="en-US" sz="2400" b="1" dirty="0">
                <a:solidFill>
                  <a:srgbClr val="0070C0"/>
                </a:solidFill>
                <a:latin typeface="+mn-lt"/>
              </a:rPr>
            </a:br>
            <a:endParaRPr lang="en-US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537C7-ACF9-419A-BF01-153F37152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5" y="5416523"/>
            <a:ext cx="1996249" cy="1167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CB727E-1814-4ED0-8D51-CB6DBCD88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68" y="5618466"/>
            <a:ext cx="2140142" cy="763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E60ABD-DE2D-4A2C-B67D-56D12DF34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25" y="5440397"/>
            <a:ext cx="2752314" cy="1324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D39D7D-7AA6-458F-B626-473339093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27" y="5585907"/>
            <a:ext cx="963292" cy="9238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D6CE92-62FD-40E8-B19B-9AC2621870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710" y="0"/>
            <a:ext cx="2365642" cy="13304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D77867-339E-41B3-A2E0-898D1EA27C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855" y="5334744"/>
            <a:ext cx="1426210" cy="14262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Clarifying “Access”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254" y="1539876"/>
            <a:ext cx="9802091" cy="5181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800" dirty="0"/>
              <a:t>Access is often measured in terms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>
                <a:solidFill>
                  <a:srgbClr val="C00000"/>
                </a:solidFill>
              </a:rPr>
              <a:t>only of </a:t>
            </a:r>
            <a:r>
              <a:rPr lang="en-GB" sz="2800" b="1" dirty="0">
                <a:solidFill>
                  <a:srgbClr val="C00000"/>
                </a:solidFill>
              </a:rPr>
              <a:t>supply side </a:t>
            </a:r>
            <a:r>
              <a:rPr lang="en-GB" sz="2800" dirty="0">
                <a:solidFill>
                  <a:srgbClr val="C00000"/>
                </a:solidFill>
              </a:rPr>
              <a:t>availability</a:t>
            </a:r>
            <a:r>
              <a:rPr lang="en-GB" sz="2800" dirty="0"/>
              <a:t> of services.  For instance, the number of hospital beds per population. Or utilization statistics: number of consultations per physician.  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However, </a:t>
            </a:r>
            <a:r>
              <a:rPr lang="en-GB" sz="2800" dirty="0">
                <a:solidFill>
                  <a:srgbClr val="C00000"/>
                </a:solidFill>
              </a:rPr>
              <a:t>“</a:t>
            </a:r>
            <a:r>
              <a:rPr lang="en-GB" sz="2800" b="1" dirty="0">
                <a:solidFill>
                  <a:srgbClr val="C00000"/>
                </a:solidFill>
              </a:rPr>
              <a:t>effective access” </a:t>
            </a:r>
            <a:r>
              <a:rPr lang="en-GB" sz="2800" dirty="0"/>
              <a:t>combines both the </a:t>
            </a:r>
            <a:r>
              <a:rPr lang="en-GB" sz="2800" dirty="0">
                <a:solidFill>
                  <a:srgbClr val="C00000"/>
                </a:solidFill>
              </a:rPr>
              <a:t>expert assessment of need </a:t>
            </a:r>
            <a:r>
              <a:rPr lang="en-GB" sz="2800" dirty="0"/>
              <a:t>with the patients or </a:t>
            </a:r>
            <a:r>
              <a:rPr lang="en-GB" sz="2800" b="1" dirty="0">
                <a:solidFill>
                  <a:srgbClr val="C00000"/>
                </a:solidFill>
              </a:rPr>
              <a:t>demand side</a:t>
            </a:r>
            <a:r>
              <a:rPr lang="en-GB" sz="2800" dirty="0"/>
              <a:t>, and therefore also considers </a:t>
            </a:r>
            <a:r>
              <a:rPr lang="en-GB" sz="2800" dirty="0">
                <a:solidFill>
                  <a:srgbClr val="C00000"/>
                </a:solidFill>
              </a:rPr>
              <a:t>what patients want and what appear to be barriers to use</a:t>
            </a:r>
            <a:r>
              <a:rPr lang="en-GB" sz="2800" dirty="0"/>
              <a:t>, including disrespectful care. </a:t>
            </a:r>
            <a:endParaRPr lang="en-GB" sz="28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B511-2475-4ACB-9665-C6D3E63B3D8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1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GB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ACD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900" b="1" dirty="0">
                <a:latin typeface="+mn-lt"/>
              </a:rPr>
              <a:t>Factors that Influence Access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1904999" y="1219200"/>
            <a:ext cx="9289473" cy="4876800"/>
          </a:xfrm>
        </p:spPr>
        <p:txBody>
          <a:bodyPr rtlCol="0"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b="1" dirty="0">
                <a:solidFill>
                  <a:srgbClr val="C00000"/>
                </a:solidFill>
              </a:rPr>
              <a:t>Physical availability</a:t>
            </a:r>
            <a:r>
              <a:rPr lang="en-GB" b="1" dirty="0"/>
              <a:t>: </a:t>
            </a:r>
            <a:r>
              <a:rPr lang="en-GB" dirty="0"/>
              <a:t>Is the service available at a reasonable distance from all potential patients? Is there public transportation? </a:t>
            </a:r>
          </a:p>
          <a:p>
            <a:pPr>
              <a:spcBef>
                <a:spcPts val="600"/>
              </a:spcBef>
              <a:defRPr/>
            </a:pPr>
            <a:r>
              <a:rPr lang="en-GB" sz="3000" b="1" dirty="0">
                <a:solidFill>
                  <a:srgbClr val="C00000"/>
                </a:solidFill>
              </a:rPr>
              <a:t>Effective availability</a:t>
            </a:r>
            <a:r>
              <a:rPr lang="en-GB" sz="3000" b="1" dirty="0"/>
              <a:t>: </a:t>
            </a:r>
            <a:r>
              <a:rPr lang="en-GB" sz="3000" dirty="0"/>
              <a:t>Are there barriers to patients who want to use the service?</a:t>
            </a:r>
          </a:p>
          <a:p>
            <a:pPr lvl="1" fontAlgn="auto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GB" sz="2400" dirty="0"/>
              <a:t>Payment (formal or informal)</a:t>
            </a:r>
          </a:p>
          <a:p>
            <a:pPr lvl="1" fontAlgn="auto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GB" sz="2400" dirty="0"/>
              <a:t>Limited service hours</a:t>
            </a:r>
          </a:p>
          <a:p>
            <a:pPr lvl="1" fontAlgn="auto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GB" sz="2400" dirty="0"/>
              <a:t>Appointment delays</a:t>
            </a:r>
          </a:p>
          <a:p>
            <a:pPr lvl="1" fontAlgn="auto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GB" sz="2400" dirty="0"/>
              <a:t>Waiting times</a:t>
            </a:r>
          </a:p>
          <a:p>
            <a:pPr lvl="1" fontAlgn="auto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GB" sz="2400" dirty="0"/>
              <a:t>Staff attitudes</a:t>
            </a:r>
          </a:p>
          <a:p>
            <a:pPr lvl="1" fontAlgn="auto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GB" sz="2400" dirty="0"/>
              <a:t>Cultural appropriateness </a:t>
            </a:r>
          </a:p>
          <a:p>
            <a:pPr lvl="1" fontAlgn="auto">
              <a:spcBef>
                <a:spcPts val="600"/>
              </a:spcBef>
              <a:buFont typeface="Arial" pitchFamily="34" charset="0"/>
              <a:buChar char="–"/>
              <a:defRPr/>
            </a:pPr>
            <a:endParaRPr lang="en-GB" sz="2400" dirty="0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319B5-04BB-4722-AE6B-1D86BB6A97F8}" type="slidenum">
              <a:rPr lang="en-GB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5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77FE-481A-40C0-BD10-CDD9DD75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8134350" cy="1325563"/>
          </a:xfrm>
        </p:spPr>
        <p:txBody>
          <a:bodyPr/>
          <a:lstStyle/>
          <a:p>
            <a:pPr algn="ctr"/>
            <a:r>
              <a:rPr lang="en-US" b="1" dirty="0"/>
              <a:t>There is often a gap between “use” and “need”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B511-2475-4ACB-9665-C6D3E63B3D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2362200"/>
            <a:ext cx="19812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Need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2362200"/>
            <a:ext cx="19812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Demand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0" y="2362200"/>
            <a:ext cx="19812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Use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191000" y="2667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934200" y="2743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05000" y="3962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Epidemiology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2500" y="395317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Economics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396240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Evaluation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352800" y="4343400"/>
            <a:ext cx="0" cy="5334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839200" y="4343400"/>
            <a:ext cx="0" cy="5334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52800" y="4876800"/>
            <a:ext cx="5486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96000" y="4876800"/>
            <a:ext cx="0" cy="3810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52800" y="525780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Gap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0" y="62484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Source: P Musgrove</a:t>
            </a:r>
          </a:p>
        </p:txBody>
      </p:sp>
    </p:spTree>
    <p:extLst>
      <p:ext uri="{BB962C8B-B14F-4D97-AF65-F5344CB8AC3E}">
        <p14:creationId xmlns:p14="http://schemas.microsoft.com/office/powerpoint/2010/main" val="1000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519" y="228600"/>
            <a:ext cx="10972800" cy="1143000"/>
          </a:xfrm>
        </p:spPr>
        <p:txBody>
          <a:bodyPr/>
          <a:lstStyle/>
          <a:p>
            <a:pPr algn="ctr"/>
            <a:r>
              <a:rPr lang="en-US" sz="3200" dirty="0"/>
              <a:t>Barriers to accessing health services with specification of supply and/or demand influence: </a:t>
            </a:r>
            <a:r>
              <a:rPr lang="en-US" sz="2800" dirty="0"/>
              <a:t>D = demand side; S = supply side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57313" y="1600196"/>
          <a:ext cx="9701212" cy="4697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0606">
                  <a:extLst>
                    <a:ext uri="{9D8B030D-6E8A-4147-A177-3AD203B41FA5}">
                      <a16:colId xmlns:a16="http://schemas.microsoft.com/office/drawing/2014/main" val="2591438135"/>
                    </a:ext>
                  </a:extLst>
                </a:gridCol>
                <a:gridCol w="4850606">
                  <a:extLst>
                    <a:ext uri="{9D8B030D-6E8A-4147-A177-3AD203B41FA5}">
                      <a16:colId xmlns:a16="http://schemas.microsoft.com/office/drawing/2014/main" val="2604900982"/>
                    </a:ext>
                  </a:extLst>
                </a:gridCol>
              </a:tblGrid>
              <a:tr h="23927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Dimension of barriers (Peters et al. 2008)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Barriers (Ensor and Cooper 2004)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1514306"/>
                  </a:ext>
                </a:extLst>
              </a:tr>
              <a:tr h="30795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</a:rPr>
                        <a:t>Geographic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</a:rPr>
                        <a:t>accessibility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7722651"/>
                  </a:ext>
                </a:extLst>
              </a:tr>
              <a:tr h="23927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Service location (S)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Indirect costs to household (transport cost) (D)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1077479"/>
                  </a:ext>
                </a:extLst>
              </a:tr>
              <a:tr h="23927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Household location (D)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9305819"/>
                  </a:ext>
                </a:extLst>
              </a:tr>
              <a:tr h="23927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</a:rPr>
                        <a:t>Availability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480179"/>
                  </a:ext>
                </a:extLst>
              </a:tr>
              <a:tr h="23927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Health workers, drugs, equipment (S)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Waiting time (S)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7470687"/>
                  </a:ext>
                </a:extLst>
              </a:tr>
              <a:tr h="23927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Demand for services (D)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Wages and quality of staff (S)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8162799"/>
                  </a:ext>
                </a:extLst>
              </a:tr>
              <a:tr h="2392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Price and quality of drugs and other consumables (S)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2341514"/>
                  </a:ext>
                </a:extLst>
              </a:tr>
              <a:tr h="2392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Information on health care choice/providers (D)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3835759"/>
                  </a:ext>
                </a:extLst>
              </a:tr>
              <a:tr h="2392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Education (D)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708781"/>
                  </a:ext>
                </a:extLst>
              </a:tr>
              <a:tr h="23927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</a:rPr>
                        <a:t>Affordability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045590"/>
                  </a:ext>
                </a:extLst>
              </a:tr>
              <a:tr h="23927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Costs and prices of services (S)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Direct price of service, including informal fees (S)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0641618"/>
                  </a:ext>
                </a:extLst>
              </a:tr>
              <a:tr h="23927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Household resources and willingness to pay (D)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Opportunity costs (D)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1083427"/>
                  </a:ext>
                </a:extLst>
              </a:tr>
              <a:tr h="23927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</a:rPr>
                        <a:t>Acceptability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191120"/>
                  </a:ext>
                </a:extLst>
              </a:tr>
              <a:tr h="23927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Characteristics of the health services (S)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Management/staff efficiency (S)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2353534"/>
                  </a:ext>
                </a:extLst>
              </a:tr>
              <a:tr h="23927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User’s attitudes and expectations (D)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Technology (S)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0974695"/>
                  </a:ext>
                </a:extLst>
              </a:tr>
              <a:tr h="2392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Household expectations (D)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83098"/>
                  </a:ext>
                </a:extLst>
              </a:tr>
              <a:tr h="4785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Community and cultural preferences, attitudes, and norms (D)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635913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Adapted from Peters </a:t>
            </a:r>
            <a:r>
              <a:rPr kumimoji="0" lang="en-US" altLang="en-US" sz="7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(2008) and Ensor and Cooper (2004). 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Notes: D = demand side; S = supply side.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8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Possible indicators of Access Problems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1211566"/>
            <a:ext cx="9185563" cy="5201246"/>
          </a:xfrm>
        </p:spPr>
      </p:pic>
    </p:spTree>
    <p:extLst>
      <p:ext uri="{BB962C8B-B14F-4D97-AF65-F5344CB8AC3E}">
        <p14:creationId xmlns:p14="http://schemas.microsoft.com/office/powerpoint/2010/main" val="1453058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Indicator of Access problem in Armenia</a:t>
            </a: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54" y="1195966"/>
            <a:ext cx="11259628" cy="488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04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DA16-2F5E-47FB-8B43-031DCF6B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5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In Armenia </a:t>
            </a:r>
            <a:r>
              <a:rPr lang="fr-FR" sz="3600" b="1" dirty="0" err="1"/>
              <a:t>there</a:t>
            </a:r>
            <a:r>
              <a:rPr lang="fr-FR" sz="3600" b="1" dirty="0"/>
              <a:t> are large </a:t>
            </a:r>
            <a:r>
              <a:rPr lang="fr-FR" sz="3600" b="1" dirty="0" err="1">
                <a:solidFill>
                  <a:srgbClr val="C00000"/>
                </a:solidFill>
              </a:rPr>
              <a:t>inequities</a:t>
            </a:r>
            <a:r>
              <a:rPr lang="fr-FR" sz="3600" b="1" dirty="0">
                <a:solidFill>
                  <a:srgbClr val="C00000"/>
                </a:solidFill>
              </a:rPr>
              <a:t> in </a:t>
            </a:r>
            <a:r>
              <a:rPr lang="fr-FR" sz="3600" b="1" dirty="0" err="1">
                <a:solidFill>
                  <a:srgbClr val="C00000"/>
                </a:solidFill>
              </a:rPr>
              <a:t>utilization</a:t>
            </a:r>
            <a:r>
              <a:rPr lang="fr-FR" sz="3600" b="1" dirty="0">
                <a:solidFill>
                  <a:srgbClr val="C00000"/>
                </a:solidFill>
              </a:rPr>
              <a:t> </a:t>
            </a:r>
            <a:r>
              <a:rPr lang="fr-FR" sz="3600" b="1" dirty="0" err="1">
                <a:solidFill>
                  <a:srgbClr val="C00000"/>
                </a:solidFill>
              </a:rPr>
              <a:t>across</a:t>
            </a:r>
            <a:r>
              <a:rPr lang="fr-FR" sz="3600" b="1" dirty="0">
                <a:solidFill>
                  <a:srgbClr val="C00000"/>
                </a:solidFill>
              </a:rPr>
              <a:t> </a:t>
            </a:r>
            <a:r>
              <a:rPr lang="fr-FR" sz="3600" b="1" dirty="0" err="1">
                <a:solidFill>
                  <a:srgbClr val="C00000"/>
                </a:solidFill>
              </a:rPr>
              <a:t>income</a:t>
            </a:r>
            <a:r>
              <a:rPr lang="fr-FR" sz="3600" b="1" dirty="0">
                <a:solidFill>
                  <a:srgbClr val="C00000"/>
                </a:solidFill>
              </a:rPr>
              <a:t> </a:t>
            </a:r>
            <a:r>
              <a:rPr lang="fr-FR" sz="3600" b="1" dirty="0" err="1">
                <a:solidFill>
                  <a:srgbClr val="C00000"/>
                </a:solidFill>
              </a:rPr>
              <a:t>deciles</a:t>
            </a:r>
            <a:r>
              <a:rPr lang="fr-FR" sz="3600" b="1" dirty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ABCB4-79C4-4D3D-89FD-B80B5284E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209" y="5771745"/>
            <a:ext cx="8867642" cy="1800978"/>
          </a:xfrm>
        </p:spPr>
        <p:txBody>
          <a:bodyPr>
            <a:noAutofit/>
          </a:bodyPr>
          <a:lstStyle/>
          <a:p>
            <a:r>
              <a:rPr lang="en-US" sz="2200"/>
              <a:t>The population continues to prefer specialist care. despite efforts to promote family medicine (GP registration of around 98%).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F9E633-ADD8-447F-9220-431D8891AD74}"/>
              </a:ext>
            </a:extLst>
          </p:cNvPr>
          <p:cNvSpPr/>
          <p:nvPr/>
        </p:nvSpPr>
        <p:spPr>
          <a:xfrm>
            <a:off x="1484209" y="2448732"/>
            <a:ext cx="3010299" cy="3254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4952D-7E48-40FF-9EDD-4DE1A1FF9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72" y="1479935"/>
            <a:ext cx="9046366" cy="429181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AA35CF6-C893-443C-AFBA-6DCB49798B84}"/>
              </a:ext>
            </a:extLst>
          </p:cNvPr>
          <p:cNvSpPr/>
          <p:nvPr/>
        </p:nvSpPr>
        <p:spPr>
          <a:xfrm>
            <a:off x="1484209" y="2391377"/>
            <a:ext cx="3242774" cy="382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8D5979-FA78-4307-9EBF-5C67B855702B}"/>
              </a:ext>
            </a:extLst>
          </p:cNvPr>
          <p:cNvSpPr/>
          <p:nvPr/>
        </p:nvSpPr>
        <p:spPr>
          <a:xfrm>
            <a:off x="1342909" y="4991933"/>
            <a:ext cx="3242774" cy="382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96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2200" y="1066801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What </a:t>
            </a:r>
            <a:r>
              <a:rPr lang="en-US" u="sng" dirty="0">
                <a:solidFill>
                  <a:srgbClr val="C00000"/>
                </a:solidFill>
                <a:latin typeface="+mn-lt"/>
              </a:rPr>
              <a:t>Quality</a:t>
            </a:r>
            <a:r>
              <a:rPr lang="en-US" dirty="0">
                <a:latin typeface="+mn-lt"/>
              </a:rPr>
              <a:t> Issues are important in Armenia?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286000" y="3048001"/>
            <a:ext cx="7772400" cy="1500187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How do you measure them?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Bossert  Ultimate and Intermediate Objectives</a:t>
            </a:r>
          </a:p>
        </p:txBody>
      </p:sp>
    </p:spTree>
    <p:extLst>
      <p:ext uri="{BB962C8B-B14F-4D97-AF65-F5344CB8AC3E}">
        <p14:creationId xmlns:p14="http://schemas.microsoft.com/office/powerpoint/2010/main" val="642095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1"/>
            <a:ext cx="8229600" cy="885967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Quality is Multi-Dimensional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26405"/>
            <a:ext cx="8229600" cy="5562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700" dirty="0">
                <a:solidFill>
                  <a:srgbClr val="C00000"/>
                </a:solidFill>
              </a:rPr>
              <a:t>Quality is </a:t>
            </a:r>
            <a:r>
              <a:rPr lang="en-US" sz="2700" b="1" dirty="0">
                <a:solidFill>
                  <a:srgbClr val="C00000"/>
                </a:solidFill>
              </a:rPr>
              <a:t>not one thing</a:t>
            </a:r>
            <a:r>
              <a:rPr lang="en-US" sz="2700" dirty="0"/>
              <a:t>—it is many things—many different dimensions of performance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700" dirty="0"/>
              <a:t>Different </a:t>
            </a:r>
            <a:r>
              <a:rPr lang="en-US" sz="2700" b="1" dirty="0">
                <a:solidFill>
                  <a:srgbClr val="C00000"/>
                </a:solidFill>
              </a:rPr>
              <a:t>patients and providers will care about different aspects </a:t>
            </a:r>
            <a:r>
              <a:rPr lang="en-US" sz="2700" dirty="0"/>
              <a:t>of a good or service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700" b="1" dirty="0">
                <a:solidFill>
                  <a:srgbClr val="C00000"/>
                </a:solidFill>
              </a:rPr>
              <a:t>Many factors including patient demand, budgets, incentives, organization, motivations, skills, regulations limit the potential level of quality </a:t>
            </a:r>
            <a:r>
              <a:rPr lang="en-US" sz="2700" dirty="0"/>
              <a:t>– but most health care providers are not doing as well as they could.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700" dirty="0"/>
              <a:t>Reformers need to understand </a:t>
            </a:r>
            <a:r>
              <a:rPr lang="en-US" sz="2700" b="1" dirty="0">
                <a:solidFill>
                  <a:srgbClr val="C00000"/>
                </a:solidFill>
              </a:rPr>
              <a:t>which quality dimensions are most important</a:t>
            </a:r>
            <a:endParaRPr lang="en-US" sz="2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B511-2475-4ACB-9665-C6D3E63B3D8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68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363" y="457200"/>
            <a:ext cx="8229600" cy="868362"/>
          </a:xfrm>
        </p:spPr>
        <p:txBody>
          <a:bodyPr/>
          <a:lstStyle/>
          <a:p>
            <a:r>
              <a:rPr lang="en-GB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A72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1316182" y="1195607"/>
            <a:ext cx="9088582" cy="5525869"/>
          </a:xfrm>
        </p:spPr>
        <p:txBody>
          <a:bodyPr rtlCol="0">
            <a:normAutofit/>
          </a:bodyPr>
          <a:lstStyle/>
          <a:p>
            <a:pPr marL="114300" indent="0">
              <a:lnSpc>
                <a:spcPct val="110000"/>
              </a:lnSpc>
              <a:buNone/>
              <a:defRPr/>
            </a:pPr>
            <a:r>
              <a:rPr lang="en-GB" sz="3000" dirty="0"/>
              <a:t>Two aspects of  health care quality:</a:t>
            </a:r>
          </a:p>
          <a:p>
            <a:pPr lvl="1">
              <a:lnSpc>
                <a:spcPct val="110000"/>
              </a:lnSpc>
              <a:defRPr/>
            </a:pPr>
            <a:r>
              <a:rPr lang="en-GB" sz="2400" b="1" i="1" u="sng" dirty="0">
                <a:solidFill>
                  <a:srgbClr val="C00000"/>
                </a:solidFill>
              </a:rPr>
              <a:t>Clinical</a:t>
            </a:r>
            <a:r>
              <a:rPr lang="en-GB" sz="2400" i="1" dirty="0"/>
              <a:t> quality: providing the right kind of care and skilfully carrying out the care process </a:t>
            </a:r>
          </a:p>
          <a:p>
            <a:pPr lvl="1">
              <a:lnSpc>
                <a:spcPct val="110000"/>
              </a:lnSpc>
              <a:defRPr/>
            </a:pPr>
            <a:r>
              <a:rPr lang="en-GB" sz="2400" b="1" i="1" u="sng" dirty="0">
                <a:solidFill>
                  <a:srgbClr val="C00000"/>
                </a:solidFill>
              </a:rPr>
              <a:t>Service</a:t>
            </a:r>
            <a:r>
              <a:rPr lang="en-GB" sz="2400" b="1" i="1" dirty="0"/>
              <a:t> </a:t>
            </a:r>
            <a:r>
              <a:rPr lang="en-GB" sz="2400" i="1" dirty="0"/>
              <a:t>quality: providing  hotel services, amenities, convenience, courtesy, emotional support</a:t>
            </a:r>
          </a:p>
          <a:p>
            <a:pPr>
              <a:lnSpc>
                <a:spcPct val="110000"/>
              </a:lnSpc>
              <a:defRPr/>
            </a:pPr>
            <a:r>
              <a:rPr lang="en-GB" sz="3000" b="1" u="sng" dirty="0"/>
              <a:t>Health outcomes </a:t>
            </a:r>
            <a:r>
              <a:rPr lang="en-GB" sz="3000" dirty="0"/>
              <a:t>largely depend on </a:t>
            </a:r>
            <a:r>
              <a:rPr lang="en-GB" sz="3000" dirty="0">
                <a:solidFill>
                  <a:srgbClr val="C00000"/>
                </a:solidFill>
              </a:rPr>
              <a:t>clinical quality</a:t>
            </a:r>
          </a:p>
          <a:p>
            <a:pPr>
              <a:lnSpc>
                <a:spcPct val="110000"/>
              </a:lnSpc>
              <a:defRPr/>
            </a:pPr>
            <a:r>
              <a:rPr lang="en-GB" sz="3000" b="1" u="sng" dirty="0"/>
              <a:t>Citizen satisfaction </a:t>
            </a:r>
            <a:r>
              <a:rPr lang="en-GB" sz="3000" dirty="0"/>
              <a:t>responds more to </a:t>
            </a:r>
            <a:r>
              <a:rPr lang="en-GB" sz="3000" dirty="0">
                <a:solidFill>
                  <a:srgbClr val="C00000"/>
                </a:solidFill>
              </a:rPr>
              <a:t>service quality</a:t>
            </a:r>
          </a:p>
          <a:p>
            <a:pPr>
              <a:lnSpc>
                <a:spcPct val="110000"/>
              </a:lnSpc>
              <a:defRPr/>
            </a:pPr>
            <a:r>
              <a:rPr lang="en-GB" sz="3000" dirty="0"/>
              <a:t>Improving service quality can often help improve clinical quality by fostering patient cooperation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812C8-8CBC-4890-B4A8-33D7A5A999B1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809307" y="152401"/>
            <a:ext cx="742684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85319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600" b="1" spc="-100" dirty="0">
                <a:latin typeface="+mn-lt"/>
                <a:ea typeface="+mj-ea"/>
                <a:cs typeface="+mj-cs"/>
              </a:rPr>
              <a:t>Aspects of Health Care Quality </a:t>
            </a:r>
          </a:p>
        </p:txBody>
      </p:sp>
    </p:spTree>
    <p:extLst>
      <p:ext uri="{BB962C8B-B14F-4D97-AF65-F5344CB8AC3E}">
        <p14:creationId xmlns:p14="http://schemas.microsoft.com/office/powerpoint/2010/main" val="425303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Intermediate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880" y="1690688"/>
            <a:ext cx="8503920" cy="4059238"/>
          </a:xfrm>
        </p:spPr>
        <p:txBody>
          <a:bodyPr/>
          <a:lstStyle/>
          <a:p>
            <a:r>
              <a:rPr lang="en-US" dirty="0"/>
              <a:t>Are more </a:t>
            </a:r>
            <a:r>
              <a:rPr lang="en-US" b="1" dirty="0">
                <a:solidFill>
                  <a:srgbClr val="C00000"/>
                </a:solidFill>
              </a:rPr>
              <a:t>closely related to changes in health system</a:t>
            </a:r>
            <a:r>
              <a:rPr lang="en-US" dirty="0"/>
              <a:t> than ultimate objectives which may be influenced by many other conditions</a:t>
            </a:r>
          </a:p>
          <a:p>
            <a:r>
              <a:rPr lang="en-US" dirty="0"/>
              <a:t>Our choice: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Access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Quality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Efficiency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34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Bossert  Ultimate and Intermediate Objectives</a:t>
            </a:r>
          </a:p>
        </p:txBody>
      </p:sp>
    </p:spTree>
    <p:extLst>
      <p:ext uri="{BB962C8B-B14F-4D97-AF65-F5344CB8AC3E}">
        <p14:creationId xmlns:p14="http://schemas.microsoft.com/office/powerpoint/2010/main" val="4076915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Lancet Commission on High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“Progress on UHC should be measured through </a:t>
            </a:r>
            <a:r>
              <a:rPr lang="en-US" i="1" dirty="0">
                <a:solidFill>
                  <a:srgbClr val="C00000"/>
                </a:solidFill>
              </a:rPr>
              <a:t>effective (quality-corrected) coverage</a:t>
            </a:r>
            <a:r>
              <a:rPr lang="en-US" i="1" dirty="0"/>
              <a:t>.”</a:t>
            </a:r>
          </a:p>
          <a:p>
            <a:r>
              <a:rPr lang="en-US" i="1" dirty="0"/>
              <a:t>“</a:t>
            </a:r>
            <a:r>
              <a:rPr lang="en-US" b="1" i="1" dirty="0">
                <a:solidFill>
                  <a:srgbClr val="C00000"/>
                </a:solidFill>
              </a:rPr>
              <a:t>Poor-quality care is now a bigger barrier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/>
              <a:t>to reducing mortality </a:t>
            </a:r>
            <a:r>
              <a:rPr lang="en-US" i="1" dirty="0">
                <a:solidFill>
                  <a:srgbClr val="C00000"/>
                </a:solidFill>
              </a:rPr>
              <a:t>than insufficient access</a:t>
            </a:r>
            <a:r>
              <a:rPr lang="en-US" i="1" dirty="0"/>
              <a:t>.”</a:t>
            </a:r>
          </a:p>
          <a:p>
            <a:r>
              <a:rPr lang="en-US" i="1" dirty="0"/>
              <a:t>“</a:t>
            </a:r>
            <a:r>
              <a:rPr lang="en-US" b="1" i="1" dirty="0">
                <a:solidFill>
                  <a:srgbClr val="C00000"/>
                </a:solidFill>
              </a:rPr>
              <a:t>Measurement is key </a:t>
            </a:r>
            <a:r>
              <a:rPr lang="en-US" i="1" dirty="0">
                <a:solidFill>
                  <a:srgbClr val="C00000"/>
                </a:solidFill>
              </a:rPr>
              <a:t>to accountability and improvement</a:t>
            </a:r>
            <a:r>
              <a:rPr lang="en-US" i="1" dirty="0"/>
              <a:t>, but available measures do not capture many of the processes and outcomes that matter most to people.”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Bossert  Ultimate and Intermediate Objectives</a:t>
            </a:r>
          </a:p>
        </p:txBody>
      </p:sp>
    </p:spTree>
    <p:extLst>
      <p:ext uri="{BB962C8B-B14F-4D97-AF65-F5344CB8AC3E}">
        <p14:creationId xmlns:p14="http://schemas.microsoft.com/office/powerpoint/2010/main" val="1055716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Lancet Commission: Four Universal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200" i="1" dirty="0"/>
              <a:t>“health system leaders need to govern for quality by adopting a shared </a:t>
            </a:r>
            <a:r>
              <a:rPr lang="en-US" sz="2200" i="1" dirty="0">
                <a:solidFill>
                  <a:srgbClr val="C00000"/>
                </a:solidFill>
              </a:rPr>
              <a:t>vision of quality care, a clear </a:t>
            </a:r>
            <a:r>
              <a:rPr lang="en-US" sz="2200" b="1" i="1" dirty="0">
                <a:solidFill>
                  <a:srgbClr val="C00000"/>
                </a:solidFill>
              </a:rPr>
              <a:t>quality strategy, strong regulation, and continuous learning</a:t>
            </a:r>
            <a:r>
              <a:rPr lang="en-US" sz="2200" i="1" dirty="0"/>
              <a:t>”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200" i="1" dirty="0"/>
              <a:t>“countries should redesign service delivery to </a:t>
            </a:r>
            <a:r>
              <a:rPr lang="en-US" sz="2200" b="1" i="1" dirty="0">
                <a:solidFill>
                  <a:srgbClr val="C00000"/>
                </a:solidFill>
              </a:rPr>
              <a:t>maximize health outcomes </a:t>
            </a:r>
            <a:r>
              <a:rPr lang="en-US" sz="2200" i="1" dirty="0">
                <a:solidFill>
                  <a:srgbClr val="C00000"/>
                </a:solidFill>
              </a:rPr>
              <a:t>rather than geographical access </a:t>
            </a:r>
            <a:r>
              <a:rPr lang="en-US" sz="2200" i="1" dirty="0"/>
              <a:t>to services alone.”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200" i="1" dirty="0"/>
              <a:t>“countries should </a:t>
            </a:r>
            <a:r>
              <a:rPr lang="en-US" sz="2200" b="1" i="1" dirty="0">
                <a:solidFill>
                  <a:srgbClr val="C00000"/>
                </a:solidFill>
              </a:rPr>
              <a:t>transform the health workforce </a:t>
            </a:r>
            <a:r>
              <a:rPr lang="en-US" sz="2200" i="1" dirty="0"/>
              <a:t>by adopting competency-based clinical education, introducing training in ethics and respectful care, and better supporting and respecting all workers to deliver the best care possible.”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200" i="1" dirty="0"/>
              <a:t>“governments and civil society should ignite </a:t>
            </a:r>
            <a:r>
              <a:rPr lang="en-US" sz="2200" b="1" i="1" dirty="0">
                <a:solidFill>
                  <a:srgbClr val="C00000"/>
                </a:solidFill>
              </a:rPr>
              <a:t>demand for quality in the population </a:t>
            </a:r>
            <a:r>
              <a:rPr lang="en-US" sz="2200" i="1" dirty="0">
                <a:solidFill>
                  <a:srgbClr val="C00000"/>
                </a:solidFill>
              </a:rPr>
              <a:t>to empower people</a:t>
            </a:r>
            <a:r>
              <a:rPr lang="en-US" sz="2200" i="1" dirty="0"/>
              <a:t> to hold systems accountable and actively seek high-quality care.”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Bossert  Ultimate and Intermediate Objectives</a:t>
            </a:r>
          </a:p>
        </p:txBody>
      </p:sp>
    </p:spTree>
    <p:extLst>
      <p:ext uri="{BB962C8B-B14F-4D97-AF65-F5344CB8AC3E}">
        <p14:creationId xmlns:p14="http://schemas.microsoft.com/office/powerpoint/2010/main" val="877997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1" y="289560"/>
            <a:ext cx="10501745" cy="6009731"/>
          </a:xfrm>
        </p:spPr>
      </p:pic>
    </p:spTree>
    <p:extLst>
      <p:ext uri="{BB962C8B-B14F-4D97-AF65-F5344CB8AC3E}">
        <p14:creationId xmlns:p14="http://schemas.microsoft.com/office/powerpoint/2010/main" val="3124256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Quality and Access in Armenia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Bossert  Ultimate and Intermediate Objectives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758" y="1600201"/>
            <a:ext cx="7100485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Indicators of TB that might indicate quality in Armenia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49556"/>
            <a:ext cx="10972800" cy="443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05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2200" y="990601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What </a:t>
            </a:r>
            <a:r>
              <a:rPr lang="en-US" u="sng" dirty="0">
                <a:solidFill>
                  <a:srgbClr val="C00000"/>
                </a:solidFill>
                <a:latin typeface="+mn-lt"/>
              </a:rPr>
              <a:t>Efficiency</a:t>
            </a:r>
            <a:r>
              <a:rPr lang="en-US" dirty="0">
                <a:latin typeface="+mn-lt"/>
              </a:rPr>
              <a:t> issues are important in Armenia?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How do you measure them?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Bossert  Ultimate and Intermediate Objectives</a:t>
            </a:r>
          </a:p>
        </p:txBody>
      </p:sp>
    </p:spTree>
    <p:extLst>
      <p:ext uri="{BB962C8B-B14F-4D97-AF65-F5344CB8AC3E}">
        <p14:creationId xmlns:p14="http://schemas.microsoft.com/office/powerpoint/2010/main" val="1459566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+mn-lt"/>
              </a:rPr>
              <a:t>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/>
              <a:t>Using your limited resources </a:t>
            </a:r>
          </a:p>
          <a:p>
            <a:pPr marL="0" indent="0" algn="ctr">
              <a:buNone/>
            </a:pPr>
            <a:r>
              <a:rPr lang="en-US" sz="4400" b="1" dirty="0"/>
              <a:t>in the </a:t>
            </a:r>
            <a:r>
              <a:rPr lang="en-US" sz="4400" b="1" dirty="0">
                <a:solidFill>
                  <a:srgbClr val="C00000"/>
                </a:solidFill>
              </a:rPr>
              <a:t>best possible way </a:t>
            </a:r>
          </a:p>
          <a:p>
            <a:pPr marL="0" indent="0" algn="ctr">
              <a:buNone/>
            </a:pPr>
            <a:r>
              <a:rPr lang="en-US" sz="4400" b="1" dirty="0"/>
              <a:t>to achieve your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B511-2475-4ACB-9665-C6D3E63B3D8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91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42411-5DCD-488A-AD82-C11C8ABF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Main sources of inefficiency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2E90E-56C9-4303-9FA0-EFC96E31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B511-2475-4ACB-9665-C6D3E63B3D8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172876-DEB7-43FC-8130-30BE49EBD600}"/>
              </a:ext>
            </a:extLst>
          </p:cNvPr>
          <p:cNvSpPr/>
          <p:nvPr/>
        </p:nvSpPr>
        <p:spPr>
          <a:xfrm>
            <a:off x="1905001" y="1600203"/>
            <a:ext cx="1855656" cy="49387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600" b="1" dirty="0">
              <a:solidFill>
                <a:schemeClr val="tx1"/>
              </a:solidFill>
            </a:endParaRPr>
          </a:p>
          <a:p>
            <a:pPr lvl="0"/>
            <a:endParaRPr lang="en-US" sz="1600" b="1" dirty="0">
              <a:solidFill>
                <a:schemeClr val="tx1"/>
              </a:solidFill>
            </a:endParaRPr>
          </a:p>
          <a:p>
            <a:pPr lvl="0"/>
            <a:endParaRPr lang="en-US" sz="1600" b="1" dirty="0">
              <a:solidFill>
                <a:schemeClr val="tx1"/>
              </a:solidFill>
            </a:endParaRPr>
          </a:p>
          <a:p>
            <a:pPr lvl="0"/>
            <a:endParaRPr lang="en-US" sz="1600" b="1" dirty="0">
              <a:solidFill>
                <a:schemeClr val="tx1"/>
              </a:solidFill>
            </a:endParaRPr>
          </a:p>
          <a:p>
            <a:pPr lvl="0"/>
            <a:endParaRPr lang="en-US" sz="1600" b="1" dirty="0">
              <a:solidFill>
                <a:schemeClr val="tx1"/>
              </a:solidFill>
            </a:endParaRPr>
          </a:p>
          <a:p>
            <a:pPr lvl="0"/>
            <a:r>
              <a:rPr lang="en-US" sz="1600" b="1" dirty="0">
                <a:solidFill>
                  <a:schemeClr val="tx1"/>
                </a:solidFill>
              </a:rPr>
              <a:t>Doing the wrong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Services with low cost-effectiveness (CE)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Wrong mix of preventative vs. curative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E.g., not enough services with high 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C7014D-6DAD-4B3B-8EC7-AA272624D39B}"/>
              </a:ext>
            </a:extLst>
          </p:cNvPr>
          <p:cNvSpPr/>
          <p:nvPr/>
        </p:nvSpPr>
        <p:spPr>
          <a:xfrm>
            <a:off x="3886200" y="1608395"/>
            <a:ext cx="2514601" cy="49387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600" b="1" dirty="0">
              <a:solidFill>
                <a:schemeClr val="tx1"/>
              </a:solidFill>
            </a:endParaRPr>
          </a:p>
          <a:p>
            <a:pPr lvl="0"/>
            <a:endParaRPr lang="en-US" sz="1600" b="1" dirty="0">
              <a:solidFill>
                <a:schemeClr val="tx1"/>
              </a:solidFill>
            </a:endParaRPr>
          </a:p>
          <a:p>
            <a:pPr lvl="0"/>
            <a:endParaRPr lang="en-US" sz="1600" b="1" dirty="0">
              <a:solidFill>
                <a:schemeClr val="tx1"/>
              </a:solidFill>
            </a:endParaRPr>
          </a:p>
          <a:p>
            <a:pPr lvl="0"/>
            <a:endParaRPr lang="en-US" sz="1600" b="1" dirty="0">
              <a:solidFill>
                <a:schemeClr val="tx1"/>
              </a:solidFill>
            </a:endParaRPr>
          </a:p>
          <a:p>
            <a:pPr lvl="0"/>
            <a:endParaRPr lang="en-US" sz="1600" b="1" dirty="0">
              <a:solidFill>
                <a:schemeClr val="tx1"/>
              </a:solidFill>
            </a:endParaRPr>
          </a:p>
          <a:p>
            <a:pPr lvl="0"/>
            <a:r>
              <a:rPr lang="en-US" sz="1600" b="1" dirty="0">
                <a:solidFill>
                  <a:schemeClr val="tx1"/>
                </a:solidFill>
              </a:rPr>
              <a:t>Doing things in the wrong places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Provision of services at high-level institutions that could be offered at lower level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Lack of mechanism to ensure continuity of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368B67-DBC2-4433-82C5-61694B9AF4B7}"/>
              </a:ext>
            </a:extLst>
          </p:cNvPr>
          <p:cNvSpPr/>
          <p:nvPr/>
        </p:nvSpPr>
        <p:spPr>
          <a:xfrm>
            <a:off x="6526342" y="1616588"/>
            <a:ext cx="3913058" cy="49387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="1" dirty="0">
              <a:solidFill>
                <a:schemeClr val="tx1"/>
              </a:solidFill>
            </a:endParaRPr>
          </a:p>
          <a:p>
            <a:pPr lvl="0"/>
            <a:endParaRPr lang="en-US" b="1" dirty="0">
              <a:solidFill>
                <a:schemeClr val="tx1"/>
              </a:solidFill>
            </a:endParaRPr>
          </a:p>
          <a:p>
            <a:pPr lvl="0"/>
            <a:endParaRPr lang="en-US" sz="1600" b="1" dirty="0">
              <a:solidFill>
                <a:schemeClr val="tx1"/>
              </a:solidFill>
            </a:endParaRPr>
          </a:p>
          <a:p>
            <a:pPr lvl="0"/>
            <a:endParaRPr lang="en-US" sz="1600" b="1" dirty="0">
              <a:solidFill>
                <a:schemeClr val="tx1"/>
              </a:solidFill>
            </a:endParaRPr>
          </a:p>
          <a:p>
            <a:pPr lvl="0"/>
            <a:endParaRPr lang="en-US" sz="1600" b="1" dirty="0">
              <a:solidFill>
                <a:schemeClr val="tx1"/>
              </a:solidFill>
            </a:endParaRPr>
          </a:p>
          <a:p>
            <a:pPr lvl="0"/>
            <a:r>
              <a:rPr lang="en-US" sz="1600" b="1" dirty="0">
                <a:solidFill>
                  <a:schemeClr val="tx1"/>
                </a:solidFill>
              </a:rPr>
              <a:t>Spending badly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/>
                </a:solidFill>
              </a:rPr>
              <a:t>Too </a:t>
            </a:r>
            <a:r>
              <a:rPr lang="en-US" sz="1400" dirty="0">
                <a:solidFill>
                  <a:schemeClr val="tx1"/>
                </a:solidFill>
              </a:rPr>
              <a:t>few generics or paying too much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/>
                </a:solidFill>
              </a:rPr>
              <a:t>Over-or-under capacity of infrastructure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Inappropriate mix of personnel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/>
                </a:solidFill>
              </a:rPr>
              <a:t>Inappropriate mix of inputs (e.g., </a:t>
            </a:r>
            <a:r>
              <a:rPr lang="en-US" sz="1400" dirty="0">
                <a:solidFill>
                  <a:schemeClr val="tx1"/>
                </a:solidFill>
              </a:rPr>
              <a:t>health workers but no medicines)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Outputs and outcomes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Unnecessary tests, procedures, visits, length of stay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Medical errors and low quality care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Health Financing and Health System Organization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Waste, corruption, fraud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Fragmentation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Administrative inefficiency, low budget execution rate, poor PFM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17A55E-51DF-450A-A8E0-8A9875060946}"/>
              </a:ext>
            </a:extLst>
          </p:cNvPr>
          <p:cNvSpPr/>
          <p:nvPr/>
        </p:nvSpPr>
        <p:spPr>
          <a:xfrm>
            <a:off x="2643186" y="1690689"/>
            <a:ext cx="6477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AFA194-1E01-4A0A-B234-D72D6DEA6D2C}"/>
              </a:ext>
            </a:extLst>
          </p:cNvPr>
          <p:cNvSpPr/>
          <p:nvPr/>
        </p:nvSpPr>
        <p:spPr>
          <a:xfrm>
            <a:off x="5181600" y="1700406"/>
            <a:ext cx="6477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C6194A-48E3-4D97-AC89-E74AA4B16809}"/>
              </a:ext>
            </a:extLst>
          </p:cNvPr>
          <p:cNvSpPr/>
          <p:nvPr/>
        </p:nvSpPr>
        <p:spPr>
          <a:xfrm>
            <a:off x="8362950" y="1710123"/>
            <a:ext cx="6477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93011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B40B-D65A-4C1E-9623-9C4EACBE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37" y="3892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err="1"/>
              <a:t>Efficency</a:t>
            </a:r>
            <a:r>
              <a:rPr lang="fr-FR" sz="3600" b="1" dirty="0"/>
              <a:t> </a:t>
            </a:r>
            <a:r>
              <a:rPr lang="fr-FR" sz="3600" b="1" dirty="0" err="1"/>
              <a:t>improvements</a:t>
            </a:r>
            <a:r>
              <a:rPr lang="fr-FR" sz="3600" b="1" dirty="0"/>
              <a:t> are in </a:t>
            </a:r>
            <a:r>
              <a:rPr lang="fr-FR" sz="3600" b="1" dirty="0" err="1"/>
              <a:t>progress</a:t>
            </a:r>
            <a:r>
              <a:rPr lang="fr-FR" sz="3600" b="1" dirty="0"/>
              <a:t> </a:t>
            </a:r>
            <a:r>
              <a:rPr lang="fr-FR" sz="3600" b="1" dirty="0" err="1"/>
              <a:t>through</a:t>
            </a:r>
            <a:r>
              <a:rPr lang="fr-FR" sz="3600" b="1" dirty="0"/>
              <a:t> </a:t>
            </a:r>
            <a:r>
              <a:rPr lang="fr-FR" sz="3600" b="1" dirty="0" err="1">
                <a:solidFill>
                  <a:srgbClr val="C00000"/>
                </a:solidFill>
              </a:rPr>
              <a:t>hospital</a:t>
            </a:r>
            <a:r>
              <a:rPr lang="fr-FR" sz="3600" b="1" dirty="0">
                <a:solidFill>
                  <a:srgbClr val="C00000"/>
                </a:solidFill>
              </a:rPr>
              <a:t> </a:t>
            </a:r>
            <a:r>
              <a:rPr lang="fr-FR" sz="3600" b="1" dirty="0" err="1">
                <a:solidFill>
                  <a:srgbClr val="C00000"/>
                </a:solidFill>
              </a:rPr>
              <a:t>optimization</a:t>
            </a:r>
            <a:r>
              <a:rPr lang="fr-FR" sz="3600" b="1" dirty="0">
                <a:solidFill>
                  <a:srgbClr val="C00000"/>
                </a:solidFill>
              </a:rPr>
              <a:t>  </a:t>
            </a:r>
            <a:r>
              <a:rPr lang="fr-FR" sz="3600" b="1" dirty="0"/>
              <a:t>in Armenia 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A63B6-71BE-482C-9268-1E9851F1F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37" y="1825625"/>
            <a:ext cx="4958070" cy="46672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000"/>
              <a:t>Armenia has </a:t>
            </a:r>
            <a:r>
              <a:rPr lang="fr-FR" sz="2000" err="1"/>
              <a:t>experienced</a:t>
            </a:r>
            <a:r>
              <a:rPr lang="fr-FR" sz="2000"/>
              <a:t> gains in </a:t>
            </a:r>
            <a:r>
              <a:rPr lang="fr-FR" sz="2000" err="1"/>
              <a:t>efficiency</a:t>
            </a:r>
            <a:r>
              <a:rPr lang="fr-FR" sz="2000"/>
              <a:t> </a:t>
            </a:r>
            <a:r>
              <a:rPr lang="fr-FR" sz="2000" err="1"/>
              <a:t>through</a:t>
            </a:r>
            <a:r>
              <a:rPr lang="fr-FR" sz="2000"/>
              <a:t> </a:t>
            </a:r>
            <a:r>
              <a:rPr lang="fr-FR" sz="2000" err="1"/>
              <a:t>hospital</a:t>
            </a:r>
            <a:r>
              <a:rPr lang="fr-FR" sz="2000"/>
              <a:t>  </a:t>
            </a:r>
            <a:r>
              <a:rPr lang="fr-FR" sz="2000" err="1"/>
              <a:t>optimization</a:t>
            </a:r>
            <a:r>
              <a:rPr lang="fr-FR" sz="2000"/>
              <a:t> (</a:t>
            </a:r>
            <a:r>
              <a:rPr lang="en-US" sz="2000"/>
              <a:t>hospital mergers, downsizing of bed capacity and elimination of redundant spaces and services).</a:t>
            </a:r>
          </a:p>
          <a:p>
            <a:r>
              <a:rPr lang="en-US" sz="2000"/>
              <a:t>Between 2005 and 2011, Armenia achieved a 40 percent reduction in public hospitals,</a:t>
            </a:r>
          </a:p>
          <a:p>
            <a:r>
              <a:rPr lang="en-US" sz="2000"/>
              <a:t>However, country’s hospitals in a majority of regions have an excess capacity of beds and low utilization leading to inefficiencies in the health system.</a:t>
            </a:r>
          </a:p>
          <a:p>
            <a:r>
              <a:rPr lang="en-US" sz="2000"/>
              <a:t>This shows efficiencies could be gained without additional funding.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ECC9E0-BCA4-45D9-9C7B-8DE8C92C8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07" y="1825625"/>
            <a:ext cx="6241044" cy="421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96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Occupancy and Turnover in comparative terms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8" y="1152152"/>
            <a:ext cx="10238509" cy="5385622"/>
          </a:xfrm>
        </p:spPr>
      </p:pic>
    </p:spTree>
    <p:extLst>
      <p:ext uri="{BB962C8B-B14F-4D97-AF65-F5344CB8AC3E}">
        <p14:creationId xmlns:p14="http://schemas.microsoft.com/office/powerpoint/2010/main" val="372845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Bossert  Ultimate and Intermediate Objectives</a:t>
            </a:r>
            <a:endParaRPr lang="en-GB" altLang="en-US" sz="14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4000" b="1" dirty="0">
                <a:latin typeface="+mn-lt"/>
              </a:rPr>
              <a:t>Both </a:t>
            </a:r>
            <a:r>
              <a:rPr lang="en-GB" altLang="en-US" sz="4000" b="1" dirty="0">
                <a:solidFill>
                  <a:srgbClr val="C00000"/>
                </a:solidFill>
                <a:latin typeface="+mn-lt"/>
              </a:rPr>
              <a:t>Average</a:t>
            </a:r>
            <a:r>
              <a:rPr lang="en-GB" altLang="en-US" sz="4000" b="1" dirty="0">
                <a:latin typeface="+mn-lt"/>
              </a:rPr>
              <a:t> Performance And </a:t>
            </a:r>
            <a:br>
              <a:rPr lang="en-GB" altLang="en-US" sz="4000" b="1" dirty="0">
                <a:latin typeface="+mn-lt"/>
              </a:rPr>
            </a:br>
            <a:r>
              <a:rPr lang="en-GB" altLang="en-US" sz="4000" b="1" dirty="0">
                <a:solidFill>
                  <a:srgbClr val="C00000"/>
                </a:solidFill>
                <a:latin typeface="+mn-lt"/>
              </a:rPr>
              <a:t>Equity</a:t>
            </a:r>
            <a:r>
              <a:rPr lang="en-GB" altLang="en-US" sz="4000" b="1" dirty="0">
                <a:latin typeface="+mn-lt"/>
              </a:rPr>
              <a:t> Matter In Judging Outcomes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332038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solidFill>
                  <a:srgbClr val="C00000"/>
                </a:solidFill>
              </a:rPr>
              <a:t>Averages may conceal big variations </a:t>
            </a:r>
            <a:r>
              <a:rPr lang="en-GB" altLang="en-US" sz="2800" dirty="0"/>
              <a:t>in outcomes</a:t>
            </a:r>
          </a:p>
          <a:p>
            <a:pPr eaLnBrk="1" hangingPunct="1"/>
            <a:r>
              <a:rPr lang="en-GB" altLang="en-US" sz="2800" dirty="0"/>
              <a:t>Various kinds of </a:t>
            </a:r>
            <a:r>
              <a:rPr lang="en-GB" altLang="en-US" sz="2800" dirty="0">
                <a:solidFill>
                  <a:srgbClr val="C00000"/>
                </a:solidFill>
              </a:rPr>
              <a:t>group differences may matter</a:t>
            </a:r>
            <a:r>
              <a:rPr lang="en-GB" altLang="en-US" sz="2800" dirty="0"/>
              <a:t>: age, sex, income, location, ethnicity</a:t>
            </a:r>
          </a:p>
          <a:p>
            <a:pPr eaLnBrk="1" hangingPunct="1"/>
            <a:r>
              <a:rPr lang="en-GB" altLang="en-US" sz="2800" dirty="0"/>
              <a:t>Not all differences in health come from differences in health care: social and economic factors may be key</a:t>
            </a:r>
          </a:p>
        </p:txBody>
      </p:sp>
    </p:spTree>
    <p:extLst>
      <p:ext uri="{BB962C8B-B14F-4D97-AF65-F5344CB8AC3E}">
        <p14:creationId xmlns:p14="http://schemas.microsoft.com/office/powerpoint/2010/main" val="1739558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6300" y="815341"/>
            <a:ext cx="281940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Efficiency</a:t>
            </a:r>
          </a:p>
        </p:txBody>
      </p:sp>
      <p:sp>
        <p:nvSpPr>
          <p:cNvPr id="6" name="Right Arrow 5"/>
          <p:cNvSpPr/>
          <p:nvPr/>
        </p:nvSpPr>
        <p:spPr>
          <a:xfrm rot="7149433">
            <a:off x="4772997" y="2183304"/>
            <a:ext cx="1600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3755341">
            <a:off x="5799531" y="2252329"/>
            <a:ext cx="1600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62200" y="3429000"/>
            <a:ext cx="2819400" cy="1077218"/>
          </a:xfrm>
          <a:prstGeom prst="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Technical</a:t>
            </a:r>
          </a:p>
          <a:p>
            <a:r>
              <a:rPr lang="en-US" dirty="0"/>
              <a:t>Efficiency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65163" y="3436620"/>
            <a:ext cx="2819400" cy="1077218"/>
          </a:xfrm>
          <a:prstGeom prst="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Allocative</a:t>
            </a:r>
          </a:p>
          <a:p>
            <a:r>
              <a:rPr lang="en-US" dirty="0"/>
              <a:t>Efficiency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Bossert  Ultimate and Intermediate Objectives</a:t>
            </a:r>
          </a:p>
        </p:txBody>
      </p:sp>
    </p:spTree>
    <p:extLst>
      <p:ext uri="{BB962C8B-B14F-4D97-AF65-F5344CB8AC3E}">
        <p14:creationId xmlns:p14="http://schemas.microsoft.com/office/powerpoint/2010/main" val="95505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B511-2475-4ACB-9665-C6D3E63B3D8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86300" y="522953"/>
            <a:ext cx="281940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Efficiency</a:t>
            </a:r>
          </a:p>
        </p:txBody>
      </p:sp>
      <p:sp>
        <p:nvSpPr>
          <p:cNvPr id="6" name="Right Arrow 5"/>
          <p:cNvSpPr/>
          <p:nvPr/>
        </p:nvSpPr>
        <p:spPr>
          <a:xfrm rot="7149433">
            <a:off x="4772995" y="1741159"/>
            <a:ext cx="1600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00300" y="2666526"/>
            <a:ext cx="2819400" cy="1077218"/>
          </a:xfrm>
          <a:prstGeom prst="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Technical</a:t>
            </a:r>
          </a:p>
          <a:p>
            <a:r>
              <a:rPr lang="en-US" dirty="0"/>
              <a:t>Efficiency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3886201"/>
            <a:ext cx="6096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Producing outputs at </a:t>
            </a:r>
            <a:r>
              <a:rPr lang="en-GB" sz="2400" b="1" dirty="0"/>
              <a:t>minimum (unit) cost (“</a:t>
            </a:r>
            <a:r>
              <a:rPr lang="en-GB" sz="2400" b="1" dirty="0">
                <a:solidFill>
                  <a:srgbClr val="C00000"/>
                </a:solidFill>
              </a:rPr>
              <a:t>Best Bang for the Buck</a:t>
            </a:r>
            <a:r>
              <a:rPr lang="en-GB" sz="2400" b="1" dirty="0"/>
              <a:t>”)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Depends upon </a:t>
            </a:r>
            <a:r>
              <a:rPr lang="en-GB" sz="2400" b="1" i="1" dirty="0">
                <a:solidFill>
                  <a:srgbClr val="C00000"/>
                </a:solidFill>
              </a:rPr>
              <a:t>how</a:t>
            </a:r>
            <a:r>
              <a:rPr lang="en-GB" sz="2400" dirty="0">
                <a:solidFill>
                  <a:srgbClr val="C00000"/>
                </a:solidFill>
              </a:rPr>
              <a:t> things are produced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Largely determined by </a:t>
            </a:r>
            <a:r>
              <a:rPr lang="en-GB" sz="2400" dirty="0">
                <a:solidFill>
                  <a:srgbClr val="C00000"/>
                </a:solidFill>
              </a:rPr>
              <a:t>managers and workers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55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B511-2475-4ACB-9665-C6D3E63B3D8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381001"/>
            <a:ext cx="281940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Efficiency</a:t>
            </a:r>
          </a:p>
        </p:txBody>
      </p:sp>
      <p:sp>
        <p:nvSpPr>
          <p:cNvPr id="7" name="Right Arrow 6"/>
          <p:cNvSpPr/>
          <p:nvPr/>
        </p:nvSpPr>
        <p:spPr>
          <a:xfrm rot="3755341">
            <a:off x="5418532" y="1593806"/>
            <a:ext cx="1600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28202" y="2133600"/>
            <a:ext cx="2819400" cy="1077218"/>
          </a:xfrm>
          <a:prstGeom prst="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Allocative</a:t>
            </a:r>
          </a:p>
          <a:p>
            <a:r>
              <a:rPr lang="en-US" dirty="0"/>
              <a:t>Efficiency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2400" y="3276601"/>
            <a:ext cx="59436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Producing </a:t>
            </a:r>
            <a:r>
              <a:rPr lang="en-GB" sz="2400" dirty="0">
                <a:solidFill>
                  <a:srgbClr val="C00000"/>
                </a:solidFill>
              </a:rPr>
              <a:t>the </a:t>
            </a:r>
            <a:r>
              <a:rPr lang="en-GB" sz="2400" b="1" dirty="0">
                <a:solidFill>
                  <a:srgbClr val="C00000"/>
                </a:solidFill>
              </a:rPr>
              <a:t>right set </a:t>
            </a:r>
            <a:r>
              <a:rPr lang="en-GB" sz="2400" dirty="0">
                <a:solidFill>
                  <a:srgbClr val="C00000"/>
                </a:solidFill>
              </a:rPr>
              <a:t>of outputs to achieve your goals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A function of </a:t>
            </a:r>
            <a:r>
              <a:rPr lang="en-GB" sz="2400" b="1" i="1" dirty="0">
                <a:solidFill>
                  <a:srgbClr val="C00000"/>
                </a:solidFill>
              </a:rPr>
              <a:t>what</a:t>
            </a:r>
            <a:r>
              <a:rPr lang="en-GB" sz="2400" dirty="0">
                <a:solidFill>
                  <a:srgbClr val="C00000"/>
                </a:solidFill>
              </a:rPr>
              <a:t> things are produced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Managers’ decisions are influenced by </a:t>
            </a:r>
            <a:r>
              <a:rPr lang="en-GB" sz="2400" dirty="0">
                <a:solidFill>
                  <a:srgbClr val="C00000"/>
                </a:solidFill>
              </a:rPr>
              <a:t>regulators, planners, payers , budget setters </a:t>
            </a:r>
            <a:r>
              <a:rPr lang="en-GB" sz="2400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94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Pursuing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Technical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>
                <a:latin typeface="+mn-lt"/>
              </a:rPr>
              <a:t>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364" y="1583460"/>
            <a:ext cx="8797636" cy="4800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900" dirty="0"/>
              <a:t>Improving technical efficiency </a:t>
            </a:r>
            <a:r>
              <a:rPr lang="en-US" sz="2900" b="1" dirty="0">
                <a:solidFill>
                  <a:srgbClr val="C00000"/>
                </a:solidFill>
              </a:rPr>
              <a:t>lowers cost </a:t>
            </a:r>
            <a:r>
              <a:rPr lang="en-US" sz="2900" dirty="0"/>
              <a:t>without reducing quality</a:t>
            </a:r>
          </a:p>
          <a:p>
            <a:pPr>
              <a:spcAft>
                <a:spcPts val="600"/>
              </a:spcAft>
            </a:pPr>
            <a:r>
              <a:rPr lang="en-US" sz="2900" dirty="0"/>
              <a:t>This </a:t>
            </a:r>
            <a:r>
              <a:rPr lang="en-US" sz="2900" dirty="0">
                <a:solidFill>
                  <a:srgbClr val="C00000"/>
                </a:solidFill>
              </a:rPr>
              <a:t>increases the </a:t>
            </a:r>
            <a:r>
              <a:rPr lang="en-US" sz="2900" b="1" dirty="0">
                <a:solidFill>
                  <a:srgbClr val="C00000"/>
                </a:solidFill>
              </a:rPr>
              <a:t>amount of services </a:t>
            </a:r>
            <a:r>
              <a:rPr lang="en-US" sz="2900" dirty="0">
                <a:solidFill>
                  <a:srgbClr val="C00000"/>
                </a:solidFill>
              </a:rPr>
              <a:t>at the same or better quality</a:t>
            </a:r>
            <a:r>
              <a:rPr lang="en-US" sz="2900" b="1" dirty="0">
                <a:solidFill>
                  <a:srgbClr val="C00000"/>
                </a:solidFill>
              </a:rPr>
              <a:t> </a:t>
            </a:r>
            <a:r>
              <a:rPr lang="en-US" sz="2900" dirty="0"/>
              <a:t>that can be provided </a:t>
            </a:r>
            <a:r>
              <a:rPr lang="en-US" sz="2900" dirty="0">
                <a:solidFill>
                  <a:srgbClr val="C00000"/>
                </a:solidFill>
              </a:rPr>
              <a:t>for a given budget</a:t>
            </a:r>
            <a:r>
              <a:rPr lang="en-US" sz="2900" dirty="0"/>
              <a:t>—potentially improving both health and citizen satisfaction (but only if quality is adequate or excellent)</a:t>
            </a:r>
          </a:p>
          <a:p>
            <a:r>
              <a:rPr lang="en-US" sz="2900" dirty="0"/>
              <a:t>Units:</a:t>
            </a:r>
          </a:p>
          <a:p>
            <a:pPr lvl="1"/>
            <a:r>
              <a:rPr lang="en-US" sz="2500" dirty="0"/>
              <a:t> $ per DALY </a:t>
            </a:r>
          </a:p>
          <a:p>
            <a:pPr lvl="1"/>
            <a:r>
              <a:rPr lang="en-US" sz="2500" dirty="0"/>
              <a:t> more patients seen per day by same number of providers at same salary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B511-2475-4ACB-9665-C6D3E63B3D8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91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8ECF8F2-3839-4DDE-BB7E-6C9C0E745063}" type="datetime1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01/05/2019</a:t>
            </a:fld>
            <a:endParaRPr lang="en-GB" altLang="en-US" sz="140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Bossert  Objectives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00A9588-7FDC-4367-8E03-E61A5CC23DA7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40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latin typeface="+mn-lt"/>
              </a:rPr>
              <a:t>Examples of Technical Efficiency Questions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52601"/>
            <a:ext cx="8229600" cy="4530725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Are we </a:t>
            </a:r>
            <a:r>
              <a:rPr lang="en-GB" altLang="en-US" sz="2800" b="1" dirty="0">
                <a:solidFill>
                  <a:srgbClr val="C00000"/>
                </a:solidFill>
              </a:rPr>
              <a:t>immunizing more children per dollar spent </a:t>
            </a:r>
            <a:r>
              <a:rPr lang="en-GB" altLang="en-US" sz="2800" dirty="0"/>
              <a:t>on vaccines and on salaries of health workers?</a:t>
            </a:r>
          </a:p>
          <a:p>
            <a:pPr eaLnBrk="1" hangingPunct="1"/>
            <a:r>
              <a:rPr lang="en-GB" altLang="en-US" sz="2800" dirty="0"/>
              <a:t>Do we assign the </a:t>
            </a:r>
            <a:r>
              <a:rPr lang="en-GB" altLang="en-US" sz="2800" b="1" dirty="0">
                <a:solidFill>
                  <a:srgbClr val="C00000"/>
                </a:solidFill>
              </a:rPr>
              <a:t>right number of physicians </a:t>
            </a:r>
            <a:r>
              <a:rPr lang="en-GB" altLang="en-US" sz="2800" dirty="0"/>
              <a:t>of different specialties to each clinic so all are </a:t>
            </a:r>
            <a:r>
              <a:rPr lang="en-GB" altLang="en-US" sz="2800" b="1" dirty="0">
                <a:solidFill>
                  <a:srgbClr val="C00000"/>
                </a:solidFill>
              </a:rPr>
              <a:t>fully utilized</a:t>
            </a:r>
            <a:r>
              <a:rPr lang="en-GB" altLang="en-US" sz="2800" dirty="0"/>
              <a:t>?</a:t>
            </a:r>
          </a:p>
          <a:p>
            <a:pPr eaLnBrk="1" hangingPunct="1"/>
            <a:r>
              <a:rPr lang="en-GB" altLang="en-US" sz="2800" dirty="0"/>
              <a:t>Do we use </a:t>
            </a:r>
            <a:r>
              <a:rPr lang="en-GB" altLang="en-US" sz="2800" b="1" dirty="0">
                <a:solidFill>
                  <a:srgbClr val="C00000"/>
                </a:solidFill>
              </a:rPr>
              <a:t>generic drugs </a:t>
            </a:r>
            <a:r>
              <a:rPr lang="en-GB" altLang="en-US" sz="2800" dirty="0"/>
              <a:t>where appropriate?</a:t>
            </a:r>
          </a:p>
          <a:p>
            <a:pPr eaLnBrk="1" hangingPunct="1"/>
            <a:r>
              <a:rPr lang="en-GB" altLang="en-US" sz="2800" dirty="0"/>
              <a:t>Do we </a:t>
            </a:r>
            <a:r>
              <a:rPr lang="en-GB" altLang="en-US" sz="2800" b="1" dirty="0">
                <a:solidFill>
                  <a:srgbClr val="C00000"/>
                </a:solidFill>
              </a:rPr>
              <a:t>avoid</a:t>
            </a:r>
            <a:r>
              <a:rPr lang="en-GB" altLang="en-US" sz="2800" dirty="0"/>
              <a:t> staffing and </a:t>
            </a:r>
            <a:r>
              <a:rPr lang="en-GB" altLang="en-US" sz="2800" b="1" dirty="0">
                <a:solidFill>
                  <a:srgbClr val="C00000"/>
                </a:solidFill>
              </a:rPr>
              <a:t>maintaining unused beds</a:t>
            </a:r>
            <a:r>
              <a:rPr lang="en-GB" altLang="en-US" sz="2800" b="1" dirty="0"/>
              <a:t> </a:t>
            </a:r>
            <a:r>
              <a:rPr lang="en-GB" altLang="en-US" sz="2800" dirty="0"/>
              <a:t>and under-utilized diagnostic equipment?</a:t>
            </a:r>
          </a:p>
        </p:txBody>
      </p:sp>
    </p:spTree>
    <p:extLst>
      <p:ext uri="{BB962C8B-B14F-4D97-AF65-F5344CB8AC3E}">
        <p14:creationId xmlns:p14="http://schemas.microsoft.com/office/powerpoint/2010/main" val="1346360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b="1" dirty="0">
                <a:latin typeface="+mn-lt"/>
              </a:rPr>
              <a:t>How do you improve technical efficiency?</a:t>
            </a:r>
            <a:endParaRPr lang="en-GB" sz="3600" b="1" dirty="0"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F3885-7FE0-4E3F-97EC-F36CE86696B6}" type="slidenum">
              <a:rPr lang="en-GB"/>
              <a:pPr>
                <a:defRPr/>
              </a:pPr>
              <a:t>35</a:t>
            </a:fld>
            <a:endParaRPr lang="en-GB"/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68582" y="1536990"/>
            <a:ext cx="9254836" cy="4953000"/>
          </a:xfrm>
        </p:spPr>
        <p:txBody>
          <a:bodyPr>
            <a:no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sz="2600" b="1" dirty="0">
                <a:solidFill>
                  <a:srgbClr val="C00000"/>
                </a:solidFill>
              </a:rPr>
              <a:t>Manage</a:t>
            </a:r>
            <a:r>
              <a:rPr lang="en-GB" sz="2600" dirty="0">
                <a:solidFill>
                  <a:srgbClr val="C00000"/>
                </a:solidFill>
              </a:rPr>
              <a:t> </a:t>
            </a:r>
            <a:r>
              <a:rPr lang="en-GB" sz="2600" dirty="0"/>
              <a:t>employees to improve their productivity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sz="2600" dirty="0"/>
              <a:t>Centralize services to fully utilize facilities that have high </a:t>
            </a:r>
            <a:r>
              <a:rPr lang="en-GB" sz="2600" b="1" dirty="0">
                <a:solidFill>
                  <a:srgbClr val="C00000"/>
                </a:solidFill>
              </a:rPr>
              <a:t>‘economies of scale’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sz="2600" b="1" dirty="0">
                <a:solidFill>
                  <a:srgbClr val="C00000"/>
                </a:solidFill>
              </a:rPr>
              <a:t>Manage the supply chain </a:t>
            </a:r>
            <a:r>
              <a:rPr lang="en-GB" sz="2600" dirty="0"/>
              <a:t>to avoid leakages, stock outs and expired drugs and vaccines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sz="2600" dirty="0"/>
              <a:t>Ensure that care complies with </a:t>
            </a:r>
            <a:r>
              <a:rPr lang="en-GB" sz="2600" b="1" dirty="0">
                <a:solidFill>
                  <a:srgbClr val="C00000"/>
                </a:solidFill>
              </a:rPr>
              <a:t>clinical guidelines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b="1" dirty="0">
                <a:solidFill>
                  <a:srgbClr val="C00000"/>
                </a:solidFill>
              </a:rPr>
              <a:t>Improve purchasing of vaccines and drugs</a:t>
            </a:r>
            <a:endParaRPr lang="en-GB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Pursuing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Allocative</a:t>
            </a:r>
            <a:r>
              <a:rPr lang="en-US" b="1" dirty="0">
                <a:latin typeface="+mn-lt"/>
              </a:rPr>
              <a:t>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5" y="1738313"/>
            <a:ext cx="9157855" cy="4800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900" dirty="0"/>
              <a:t>Better allocative efficiency is especially critical for </a:t>
            </a:r>
            <a:r>
              <a:rPr lang="en-US" sz="2900" b="1" dirty="0">
                <a:solidFill>
                  <a:srgbClr val="C00000"/>
                </a:solidFill>
              </a:rPr>
              <a:t>improving heath outcomes</a:t>
            </a:r>
          </a:p>
          <a:p>
            <a:pPr>
              <a:spcAft>
                <a:spcPts val="600"/>
              </a:spcAft>
            </a:pPr>
            <a:r>
              <a:rPr lang="en-US" sz="2900" dirty="0"/>
              <a:t>It results in a more </a:t>
            </a:r>
            <a:r>
              <a:rPr lang="en-US" sz="2900" b="1" dirty="0">
                <a:solidFill>
                  <a:srgbClr val="C00000"/>
                </a:solidFill>
              </a:rPr>
              <a:t>cost-effective </a:t>
            </a:r>
            <a:r>
              <a:rPr lang="en-US" sz="2900" b="1" dirty="0"/>
              <a:t>mix of outputs</a:t>
            </a:r>
            <a:r>
              <a:rPr lang="en-US" sz="2900" dirty="0"/>
              <a:t> to address the main performance problems of a health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B511-2475-4ACB-9665-C6D3E63B3D8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15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2AA4F4-5B37-4F25-8E7F-2D90814A0907}" type="datetime1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01/05/2019</a:t>
            </a:fld>
            <a:endParaRPr lang="en-GB" altLang="en-US" sz="140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Bossert  Objectives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F8C9CF-0813-42A2-B0D8-A4333BF1C8A9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40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4000" b="1" dirty="0">
                <a:latin typeface="+mn-lt"/>
              </a:rPr>
              <a:t>Examples of Allocative Efficiency Questions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7690" y="1825626"/>
            <a:ext cx="9137073" cy="4530725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Do we spend enough on </a:t>
            </a:r>
            <a:r>
              <a:rPr lang="en-GB" altLang="en-US" sz="2800" b="1" dirty="0">
                <a:solidFill>
                  <a:srgbClr val="C00000"/>
                </a:solidFill>
              </a:rPr>
              <a:t>immunization - which is very cost effective</a:t>
            </a:r>
            <a:r>
              <a:rPr lang="en-GB" altLang="en-US" sz="2800" dirty="0">
                <a:solidFill>
                  <a:srgbClr val="C00000"/>
                </a:solidFill>
              </a:rPr>
              <a:t> </a:t>
            </a:r>
            <a:r>
              <a:rPr lang="en-GB" altLang="en-US" sz="2800" dirty="0"/>
              <a:t>- to maintain its impact?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dirty="0"/>
              <a:t>Do we </a:t>
            </a:r>
            <a:r>
              <a:rPr lang="en-GB" altLang="en-US" sz="2800" b="1" dirty="0">
                <a:solidFill>
                  <a:srgbClr val="C00000"/>
                </a:solidFill>
              </a:rPr>
              <a:t>avoid spending a great deal on a few very high cost patients </a:t>
            </a:r>
            <a:r>
              <a:rPr lang="en-GB" altLang="en-US" sz="2800" dirty="0"/>
              <a:t>who get little health gain as a result?</a:t>
            </a:r>
          </a:p>
        </p:txBody>
      </p:sp>
    </p:spTree>
    <p:extLst>
      <p:ext uri="{BB962C8B-B14F-4D97-AF65-F5344CB8AC3E}">
        <p14:creationId xmlns:p14="http://schemas.microsoft.com/office/powerpoint/2010/main" val="948944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Bossert  Ultimate and Intermediate Objectives</a:t>
            </a:r>
            <a:endParaRPr lang="en-GB" altLang="en-US" sz="14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C00000"/>
                </a:solidFill>
                <a:latin typeface="+mn-lt"/>
              </a:rPr>
              <a:t>Monitoring</a:t>
            </a:r>
            <a:r>
              <a:rPr lang="en-US" altLang="en-US" b="1" dirty="0">
                <a:latin typeface="+mn-lt"/>
              </a:rPr>
              <a:t> Allocative Efficiency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Allocative efficiency evaluation requires </a:t>
            </a:r>
            <a:r>
              <a:rPr lang="en-US" altLang="en-US" b="1" dirty="0">
                <a:solidFill>
                  <a:srgbClr val="C00000"/>
                </a:solidFill>
              </a:rPr>
              <a:t>comparative cost-effectiveness </a:t>
            </a:r>
            <a:r>
              <a:rPr lang="en-US" altLang="en-US" dirty="0"/>
              <a:t>analysis</a:t>
            </a:r>
          </a:p>
          <a:p>
            <a:pPr lvl="1" eaLnBrk="1" hangingPunct="1"/>
            <a:r>
              <a:rPr lang="en-US" altLang="en-US" dirty="0"/>
              <a:t>Studies from other countries need to be used carefully. May not apply.</a:t>
            </a:r>
          </a:p>
          <a:p>
            <a:pPr lvl="1" eaLnBrk="1" hangingPunct="1"/>
            <a:r>
              <a:rPr lang="en-US" altLang="en-US" dirty="0"/>
              <a:t>Cost data are often poor (e.g. prices not costs)</a:t>
            </a:r>
          </a:p>
          <a:p>
            <a:pPr lvl="1" eaLnBrk="1" hangingPunct="1"/>
            <a:r>
              <a:rPr lang="en-US" altLang="en-US" dirty="0"/>
              <a:t>Input costs vary among countries</a:t>
            </a:r>
          </a:p>
          <a:p>
            <a:pPr lvl="1" eaLnBrk="1" hangingPunct="1"/>
            <a:r>
              <a:rPr lang="en-US" altLang="en-US" dirty="0"/>
              <a:t>Comparing very different kinds of services requires us to measure outcomes with a single index</a:t>
            </a:r>
          </a:p>
        </p:txBody>
      </p:sp>
    </p:spTree>
    <p:extLst>
      <p:ext uri="{BB962C8B-B14F-4D97-AF65-F5344CB8AC3E}">
        <p14:creationId xmlns:p14="http://schemas.microsoft.com/office/powerpoint/2010/main" val="610532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86581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+mn-lt"/>
              </a:rPr>
              <a:t>How do you improve allocative efficiency</a:t>
            </a:r>
            <a:r>
              <a:rPr lang="en-GB" sz="4000" b="1" dirty="0">
                <a:latin typeface="+mn-lt"/>
              </a:rPr>
              <a:t>?</a:t>
            </a:r>
            <a:endParaRPr lang="en-GB" sz="4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ACD6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1066799" y="1981200"/>
            <a:ext cx="9531927" cy="4876800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GB" sz="2800" dirty="0"/>
              <a:t>Provide effective </a:t>
            </a:r>
            <a:r>
              <a:rPr lang="en-GB" sz="2800" b="1" dirty="0">
                <a:solidFill>
                  <a:srgbClr val="C00000"/>
                </a:solidFill>
              </a:rPr>
              <a:t>‘primary prevention</a:t>
            </a:r>
            <a:r>
              <a:rPr lang="en-GB" sz="2800" dirty="0"/>
              <a:t>’– immunization, lower tobacco use, improve diet etc.</a:t>
            </a:r>
          </a:p>
          <a:p>
            <a:pPr>
              <a:spcBef>
                <a:spcPts val="1600"/>
              </a:spcBef>
            </a:pPr>
            <a:r>
              <a:rPr lang="en-GB" sz="2800" dirty="0"/>
              <a:t>Provide effective </a:t>
            </a:r>
            <a:r>
              <a:rPr lang="en-GB" sz="2800" b="1" dirty="0">
                <a:solidFill>
                  <a:srgbClr val="C00000"/>
                </a:solidFill>
              </a:rPr>
              <a:t>primary care management of chronic NCDs</a:t>
            </a:r>
            <a:r>
              <a:rPr lang="en-GB" sz="2800" dirty="0"/>
              <a:t> to decrease costly acute events </a:t>
            </a:r>
          </a:p>
          <a:p>
            <a:pPr>
              <a:spcBef>
                <a:spcPts val="1600"/>
              </a:spcBef>
            </a:pPr>
            <a:r>
              <a:rPr lang="en-GB" sz="2800" dirty="0"/>
              <a:t>Provide appropriate </a:t>
            </a:r>
            <a:r>
              <a:rPr lang="en-GB" sz="2800" b="1" dirty="0">
                <a:solidFill>
                  <a:srgbClr val="C00000"/>
                </a:solidFill>
              </a:rPr>
              <a:t>HIV/AIDS, TB, hypertension, diabetes, and cancer screening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/>
              <a:t>to increase effectiveness of treatment through early detection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9E55F-6C1D-41AC-8B4E-AA2CB5DFB3B3}" type="slidenum">
              <a:rPr lang="en-GB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42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6910" y="304801"/>
            <a:ext cx="7772400" cy="745901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In Identifying Problems Consider the </a:t>
            </a:r>
            <a:r>
              <a:rPr lang="en-US" altLang="en-US" sz="32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DISTRIBUTION/Range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of Outcomes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048000" y="2064658"/>
          <a:ext cx="6096000" cy="2550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02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2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2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182257" y="1253031"/>
          <a:ext cx="5827485" cy="36691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2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773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Distribution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169">
                <a:tc>
                  <a:txBody>
                    <a:bodyPr/>
                    <a:lstStyle/>
                    <a:p>
                      <a:r>
                        <a:rPr lang="en-US" sz="2400" b="1" dirty="0"/>
                        <a:t>Health </a:t>
                      </a:r>
                    </a:p>
                    <a:p>
                      <a:r>
                        <a:rPr lang="en-US" sz="2400" b="1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LE 64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Rural</a:t>
                      </a:r>
                      <a:r>
                        <a:rPr lang="en-US" sz="2400" b="1" baseline="0" dirty="0"/>
                        <a:t> have lower LE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695">
                <a:tc>
                  <a:txBody>
                    <a:bodyPr/>
                    <a:lstStyle/>
                    <a:p>
                      <a:r>
                        <a:rPr lang="en-US" sz="2400" b="1" dirty="0"/>
                        <a:t>Customer</a:t>
                      </a:r>
                    </a:p>
                    <a:p>
                      <a:r>
                        <a:rPr lang="en-US" sz="2400" b="1" dirty="0"/>
                        <a:t>Satisfaction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Moderate Satisfaction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Poor are more dissatisfied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4695">
                <a:tc>
                  <a:txBody>
                    <a:bodyPr/>
                    <a:lstStyle/>
                    <a:p>
                      <a:r>
                        <a:rPr lang="en-US" sz="2400" b="1" dirty="0"/>
                        <a:t>Financial</a:t>
                      </a:r>
                    </a:p>
                    <a:p>
                      <a:r>
                        <a:rPr lang="en-US" sz="2400" b="1" dirty="0"/>
                        <a:t>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OOP is 30% of 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Poor pay</a:t>
                      </a:r>
                      <a:r>
                        <a:rPr lang="en-US" sz="2400" b="1" baseline="0" dirty="0"/>
                        <a:t> higher % of income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29671" y="5034441"/>
            <a:ext cx="710963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To think about distribution ask: are there </a:t>
            </a:r>
          </a:p>
          <a:p>
            <a:r>
              <a:rPr lang="en-US" sz="2700" b="1" dirty="0"/>
              <a:t>specific groups </a:t>
            </a:r>
            <a:r>
              <a:rPr lang="en-US" sz="2700" dirty="0"/>
              <a:t>who do noticeably less well </a:t>
            </a:r>
          </a:p>
          <a:p>
            <a:r>
              <a:rPr lang="en-US" sz="2700" dirty="0"/>
              <a:t>on outcomes we care about?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057400" y="5257800"/>
            <a:ext cx="609600" cy="672084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Bossert  Ultimate and Intermediate Objectives</a:t>
            </a:r>
          </a:p>
        </p:txBody>
      </p:sp>
    </p:spTree>
    <p:extLst>
      <p:ext uri="{BB962C8B-B14F-4D97-AF65-F5344CB8AC3E}">
        <p14:creationId xmlns:p14="http://schemas.microsoft.com/office/powerpoint/2010/main" val="9157814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Sustainability of 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Do not assume that achievements </a:t>
            </a:r>
            <a:r>
              <a:rPr lang="en-US" dirty="0"/>
              <a:t>in indicators of intermediate objectives </a:t>
            </a:r>
            <a:r>
              <a:rPr lang="en-US" b="1" dirty="0">
                <a:solidFill>
                  <a:srgbClr val="C00000"/>
                </a:solidFill>
              </a:rPr>
              <a:t>will be sustained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In USA measles </a:t>
            </a:r>
            <a:r>
              <a:rPr lang="en-US" dirty="0"/>
              <a:t>was eliminated but now there are new outbreaks because immunization coverage fell below herd immunity levels</a:t>
            </a:r>
          </a:p>
          <a:p>
            <a:r>
              <a:rPr lang="en-US" b="1" dirty="0">
                <a:solidFill>
                  <a:srgbClr val="C00000"/>
                </a:solidFill>
              </a:rPr>
              <a:t>Sustainability depends </a:t>
            </a:r>
            <a:r>
              <a:rPr lang="en-US" dirty="0"/>
              <a:t>on continued: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Funding</a:t>
            </a:r>
            <a:r>
              <a:rPr lang="en-US" dirty="0"/>
              <a:t> at sufficient levels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Training and retraining </a:t>
            </a:r>
            <a:r>
              <a:rPr lang="en-US" dirty="0"/>
              <a:t>of human resources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Planning and priority </a:t>
            </a:r>
            <a:r>
              <a:rPr lang="en-US" dirty="0"/>
              <a:t>of activities that are needed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Continued monitoring </a:t>
            </a:r>
            <a:r>
              <a:rPr lang="en-US" dirty="0"/>
              <a:t>of intermediate indicators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959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of Measles elimination in USA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7" y="1288972"/>
            <a:ext cx="9074726" cy="5335783"/>
          </a:xfrm>
        </p:spPr>
      </p:pic>
    </p:spTree>
    <p:extLst>
      <p:ext uri="{BB962C8B-B14F-4D97-AF65-F5344CB8AC3E}">
        <p14:creationId xmlns:p14="http://schemas.microsoft.com/office/powerpoint/2010/main" val="2574670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8229600" cy="75176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Some Take-Away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9" y="1447800"/>
            <a:ext cx="9497291" cy="5791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C00000"/>
                </a:solidFill>
              </a:rPr>
              <a:t>Improving performance on intermediate outcomes is critical </a:t>
            </a:r>
            <a:r>
              <a:rPr lang="en-US" sz="2800" dirty="0"/>
              <a:t>for achieving the health and financial protection goals of UHC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C00000"/>
                </a:solidFill>
              </a:rPr>
              <a:t>Tracking intermediate outcomes </a:t>
            </a:r>
            <a:r>
              <a:rPr lang="en-US" sz="2800" dirty="0"/>
              <a:t>is critical to insure reforms are being effectively implemented and sustained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Creating </a:t>
            </a:r>
            <a:r>
              <a:rPr lang="en-US" sz="2800" b="1" dirty="0">
                <a:solidFill>
                  <a:srgbClr val="C00000"/>
                </a:solidFill>
              </a:rPr>
              <a:t>reliable reporting systems </a:t>
            </a:r>
            <a:r>
              <a:rPr lang="en-US" sz="2800" dirty="0"/>
              <a:t>is necessary but not sufficient for improving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B511-2475-4ACB-9665-C6D3E63B3D8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4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67" y="0"/>
            <a:ext cx="6864269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Bossert  Ultimate and Intermediate Objectives</a:t>
            </a:r>
          </a:p>
        </p:txBody>
      </p:sp>
    </p:spTree>
    <p:extLst>
      <p:ext uri="{BB962C8B-B14F-4D97-AF65-F5344CB8AC3E}">
        <p14:creationId xmlns:p14="http://schemas.microsoft.com/office/powerpoint/2010/main" val="27239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Bossert  Ultimate and Intermediate Objectives</a:t>
            </a:r>
            <a:endParaRPr lang="en-GB" altLang="en-US" sz="14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4000" b="1" dirty="0">
                <a:latin typeface="+mn-lt"/>
                <a:cs typeface="Times New Roman" panose="02020603050405020304" pitchFamily="18" charset="0"/>
              </a:rPr>
              <a:t>Measuring Equity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Different countries have different values on equity</a:t>
            </a:r>
          </a:p>
          <a:p>
            <a:pPr lvl="1" eaLnBrk="1" hangingPunct="1"/>
            <a:r>
              <a:rPr lang="en-GB" altLang="en-US" sz="3200" dirty="0"/>
              <a:t>Differences in rich and poor: </a:t>
            </a:r>
            <a:r>
              <a:rPr lang="en-GB" altLang="en-US" sz="3200" b="1" dirty="0">
                <a:solidFill>
                  <a:srgbClr val="C00000"/>
                </a:solidFill>
              </a:rPr>
              <a:t>“Relative equity” </a:t>
            </a:r>
          </a:p>
          <a:p>
            <a:pPr lvl="1" eaLnBrk="1" hangingPunct="1"/>
            <a:r>
              <a:rPr lang="en-GB" altLang="en-US" sz="3200" dirty="0"/>
              <a:t>:How badly off are the poor: </a:t>
            </a:r>
            <a:r>
              <a:rPr lang="en-GB" altLang="en-US" sz="3200" b="1" dirty="0">
                <a:solidFill>
                  <a:srgbClr val="C00000"/>
                </a:solidFill>
              </a:rPr>
              <a:t>“Absolute equity”</a:t>
            </a:r>
          </a:p>
          <a:p>
            <a:pPr lvl="1" eaLnBrk="1" hangingPunct="1"/>
            <a:endParaRPr lang="en-GB" altLang="en-US" sz="3200" dirty="0"/>
          </a:p>
          <a:p>
            <a:pPr lvl="1" eaLnBrk="1" hangingPunct="1"/>
            <a:r>
              <a:rPr lang="en-GB" altLang="en-US" sz="3200" dirty="0"/>
              <a:t>Chile:  </a:t>
            </a:r>
          </a:p>
          <a:p>
            <a:pPr lvl="2" eaLnBrk="1" hangingPunct="1"/>
            <a:r>
              <a:rPr lang="en-GB" altLang="en-US" sz="3200" dirty="0"/>
              <a:t>One of the worst GINI coefficients (difference between rich and poor) </a:t>
            </a:r>
          </a:p>
          <a:p>
            <a:pPr lvl="2" eaLnBrk="1" hangingPunct="1"/>
            <a:r>
              <a:rPr lang="en-GB" altLang="en-US" sz="3200" dirty="0"/>
              <a:t>But reduced poverty from 40% to 13%</a:t>
            </a:r>
          </a:p>
          <a:p>
            <a:pPr lvl="1" eaLnBrk="1" hangingPunct="1"/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59024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Equity issues in Armenia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indicators do you have of differences between </a:t>
            </a:r>
            <a:r>
              <a:rPr lang="en-US" b="1" dirty="0">
                <a:solidFill>
                  <a:srgbClr val="C00000"/>
                </a:solidFill>
              </a:rPr>
              <a:t>urban and rural health status?</a:t>
            </a:r>
          </a:p>
          <a:p>
            <a:r>
              <a:rPr lang="en-US" dirty="0"/>
              <a:t>Do you have data on </a:t>
            </a:r>
            <a:r>
              <a:rPr lang="en-US" b="1" dirty="0">
                <a:solidFill>
                  <a:srgbClr val="C00000"/>
                </a:solidFill>
              </a:rPr>
              <a:t>differences by income quintiles</a:t>
            </a:r>
            <a:r>
              <a:rPr lang="en-US" dirty="0"/>
              <a:t>?</a:t>
            </a:r>
          </a:p>
          <a:p>
            <a:r>
              <a:rPr lang="en-US" dirty="0"/>
              <a:t>Are there special </a:t>
            </a:r>
            <a:r>
              <a:rPr lang="en-US" b="1" dirty="0">
                <a:solidFill>
                  <a:srgbClr val="C00000"/>
                </a:solidFill>
              </a:rPr>
              <a:t>religious or ethnic group differences</a:t>
            </a:r>
            <a:r>
              <a:rPr lang="en-US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Bossert  Ultimate and Intermediate Objectives</a:t>
            </a:r>
          </a:p>
        </p:txBody>
      </p:sp>
    </p:spTree>
    <p:extLst>
      <p:ext uri="{BB962C8B-B14F-4D97-AF65-F5344CB8AC3E}">
        <p14:creationId xmlns:p14="http://schemas.microsoft.com/office/powerpoint/2010/main" val="261959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8E990-4CE0-4E26-BDF3-FFF77692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err="1"/>
              <a:t>Health</a:t>
            </a:r>
            <a:r>
              <a:rPr lang="fr-FR" sz="3600" b="1" dirty="0"/>
              <a:t> </a:t>
            </a:r>
            <a:r>
              <a:rPr lang="fr-FR" sz="3600" b="1" dirty="0" err="1"/>
              <a:t>related</a:t>
            </a:r>
            <a:r>
              <a:rPr lang="fr-FR" sz="3600" b="1" dirty="0"/>
              <a:t> </a:t>
            </a:r>
            <a:r>
              <a:rPr lang="fr-FR" sz="3600" b="1" dirty="0" err="1"/>
              <a:t>deprivations</a:t>
            </a:r>
            <a:r>
              <a:rPr lang="fr-FR" sz="3600" b="1" dirty="0"/>
              <a:t> show </a:t>
            </a:r>
            <a:r>
              <a:rPr lang="fr-FR" sz="3600" b="1" dirty="0" err="1"/>
              <a:t>inequities</a:t>
            </a:r>
            <a:r>
              <a:rPr lang="fr-FR" sz="3600" b="1" dirty="0"/>
              <a:t> </a:t>
            </a:r>
            <a:r>
              <a:rPr lang="fr-FR" sz="3600" b="1" dirty="0" err="1"/>
              <a:t>across</a:t>
            </a:r>
            <a:r>
              <a:rPr lang="fr-FR" sz="3600" b="1" dirty="0"/>
              <a:t> </a:t>
            </a:r>
            <a:r>
              <a:rPr lang="fr-FR" sz="3600" b="1" dirty="0" err="1"/>
              <a:t>regions</a:t>
            </a:r>
            <a:r>
              <a:rPr lang="fr-FR" sz="3600" b="1" dirty="0"/>
              <a:t> are pervasive</a:t>
            </a:r>
            <a:endParaRPr lang="en-US" sz="3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E91054-E8AA-4EB9-BEBD-9ADB89087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1"/>
          <a:stretch/>
        </p:blipFill>
        <p:spPr>
          <a:xfrm>
            <a:off x="1397478" y="1938155"/>
            <a:ext cx="4278702" cy="45547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BC6A61-4D20-419B-8DEF-D5878E5A5A39}"/>
              </a:ext>
            </a:extLst>
          </p:cNvPr>
          <p:cNvSpPr txBox="1"/>
          <p:nvPr/>
        </p:nvSpPr>
        <p:spPr>
          <a:xfrm>
            <a:off x="6521570" y="1938155"/>
            <a:ext cx="48322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Greater </a:t>
            </a:r>
            <a:r>
              <a:rPr lang="en-US" sz="2400" b="1" dirty="0">
                <a:solidFill>
                  <a:srgbClr val="C00000"/>
                </a:solidFill>
              </a:rPr>
              <a:t>deprivations in affordability </a:t>
            </a:r>
            <a:r>
              <a:rPr lang="en-US" sz="2400" dirty="0"/>
              <a:t>in urban areas persist (20% in Yerevan and above 10% in rural areas) 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Inequities in access </a:t>
            </a:r>
            <a:r>
              <a:rPr lang="en-US" sz="2400" dirty="0"/>
              <a:t>to health services are persistent in rural areas (more than 30% of people  living in rural areas don’t have access to health service)  </a:t>
            </a:r>
          </a:p>
        </p:txBody>
      </p:sp>
    </p:spTree>
    <p:extLst>
      <p:ext uri="{BB962C8B-B14F-4D97-AF65-F5344CB8AC3E}">
        <p14:creationId xmlns:p14="http://schemas.microsoft.com/office/powerpoint/2010/main" val="366284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914401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What </a:t>
            </a:r>
            <a:r>
              <a:rPr lang="en-US" u="sng" dirty="0">
                <a:solidFill>
                  <a:srgbClr val="C00000"/>
                </a:solidFill>
                <a:latin typeface="+mn-lt"/>
              </a:rPr>
              <a:t>access</a:t>
            </a:r>
            <a:r>
              <a:rPr lang="en-US" dirty="0">
                <a:latin typeface="+mn-lt"/>
              </a:rPr>
              <a:t> issues are important in Armenia?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How do you measure them?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Bossert  Ultimate and Intermediate Objectives</a:t>
            </a:r>
          </a:p>
        </p:txBody>
      </p:sp>
    </p:spTree>
    <p:extLst>
      <p:ext uri="{BB962C8B-B14F-4D97-AF65-F5344CB8AC3E}">
        <p14:creationId xmlns:p14="http://schemas.microsoft.com/office/powerpoint/2010/main" val="1846334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2443</Words>
  <Application>Microsoft Office PowerPoint</Application>
  <PresentationFormat>Widescreen</PresentationFormat>
  <Paragraphs>347</Paragraphs>
  <Slides>42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Symbol</vt:lpstr>
      <vt:lpstr>Times New Roman</vt:lpstr>
      <vt:lpstr>Office Theme</vt:lpstr>
      <vt:lpstr>Intermediate Outcomes for health System Performance for UHC  Session 2a  Global Flagship Course on Health Systems Strengthening: The Challenge of Universal Health Coverage  Thomas J. Bossert, Ph.D. Harvard T.H. Chan School of Public Health  </vt:lpstr>
      <vt:lpstr>Intermediate Outcomes</vt:lpstr>
      <vt:lpstr>Both Average Performance And  Equity Matter In Judging Outcomes</vt:lpstr>
      <vt:lpstr>In Identifying Problems Consider the DISTRIBUTION/Range of Outcomes</vt:lpstr>
      <vt:lpstr>PowerPoint Presentation</vt:lpstr>
      <vt:lpstr>Measuring Equity</vt:lpstr>
      <vt:lpstr>Equity issues in Armenia</vt:lpstr>
      <vt:lpstr>Health related deprivations show inequities across regions are pervasive</vt:lpstr>
      <vt:lpstr>What access issues are important in Armenia?</vt:lpstr>
      <vt:lpstr>Clarifying “Access”</vt:lpstr>
      <vt:lpstr> Factors that Influence Access</vt:lpstr>
      <vt:lpstr>There is often a gap between “use” and “need”</vt:lpstr>
      <vt:lpstr>Barriers to accessing health services with specification of supply and/or demand influence: D = demand side; S = supply side</vt:lpstr>
      <vt:lpstr>Possible indicators of Access Problems</vt:lpstr>
      <vt:lpstr>Indicator of Access problem in Armenia</vt:lpstr>
      <vt:lpstr>In Armenia there are large inequities in utilization across income deciles </vt:lpstr>
      <vt:lpstr>What Quality Issues are important in Armenia?</vt:lpstr>
      <vt:lpstr>Quality is Multi-Dimensional</vt:lpstr>
      <vt:lpstr> </vt:lpstr>
      <vt:lpstr>Lancet Commission on High Quality</vt:lpstr>
      <vt:lpstr>Lancet Commission: Four Universal Actions</vt:lpstr>
      <vt:lpstr>PowerPoint Presentation</vt:lpstr>
      <vt:lpstr>Quality and Access in Armenia</vt:lpstr>
      <vt:lpstr>Indicators of TB that might indicate quality in Armenia</vt:lpstr>
      <vt:lpstr>What Efficiency issues are important in Armenia?</vt:lpstr>
      <vt:lpstr>Efficiency</vt:lpstr>
      <vt:lpstr>Main sources of inefficiency</vt:lpstr>
      <vt:lpstr>Efficency improvements are in progress through hospital optimization  in Armenia </vt:lpstr>
      <vt:lpstr>Occupancy and Turnover in comparative terms</vt:lpstr>
      <vt:lpstr>PowerPoint Presentation</vt:lpstr>
      <vt:lpstr>PowerPoint Presentation</vt:lpstr>
      <vt:lpstr>PowerPoint Presentation</vt:lpstr>
      <vt:lpstr>Pursuing Technical Efficiency</vt:lpstr>
      <vt:lpstr>Examples of Technical Efficiency Questions</vt:lpstr>
      <vt:lpstr>How do you improve technical efficiency?</vt:lpstr>
      <vt:lpstr>Pursuing Allocative Efficiency</vt:lpstr>
      <vt:lpstr>Examples of Allocative Efficiency Questions</vt:lpstr>
      <vt:lpstr>Monitoring Allocative Efficiency</vt:lpstr>
      <vt:lpstr>How do you improve allocative efficiency?</vt:lpstr>
      <vt:lpstr>Sustainability of Achievements</vt:lpstr>
      <vt:lpstr>Sustainability of Measles elimination in USA</vt:lpstr>
      <vt:lpstr>Some Take-Away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Outcomes for health System Performance for UHC Session #  Global Flagship Course on Health Systems Strengthening: The Challenge of Universal Health Coverage  Presenter's Name Presenter’s Title</dc:title>
  <dc:creator>Rialda Kovacevic</dc:creator>
  <cp:lastModifiedBy>Rialda Kovacevic</cp:lastModifiedBy>
  <cp:revision>4</cp:revision>
  <dcterms:created xsi:type="dcterms:W3CDTF">2019-05-01T20:28:23Z</dcterms:created>
  <dcterms:modified xsi:type="dcterms:W3CDTF">2019-05-01T20:40:08Z</dcterms:modified>
</cp:coreProperties>
</file>